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72" r:id="rId3"/>
    <p:sldId id="259" r:id="rId4"/>
    <p:sldId id="260" r:id="rId5"/>
    <p:sldId id="268" r:id="rId6"/>
    <p:sldId id="266" r:id="rId7"/>
    <p:sldId id="269" r:id="rId8"/>
    <p:sldId id="271" r:id="rId9"/>
    <p:sldId id="270" r:id="rId10"/>
    <p:sldId id="267" r:id="rId11"/>
    <p:sldId id="261" r:id="rId12"/>
    <p:sldId id="265" r:id="rId13"/>
    <p:sldId id="274" r:id="rId14"/>
    <p:sldId id="278" r:id="rId15"/>
    <p:sldId id="273" r:id="rId16"/>
    <p:sldId id="275" r:id="rId17"/>
    <p:sldId id="27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59" d="100"/>
          <a:sy n="59" d="100"/>
        </p:scale>
        <p:origin x="-389"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550CA7-3FF0-4776-9A47-21A046818C77}"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B7AF9-1793-478D-A5D3-EA0BE1504BFF}" type="slidenum">
              <a:rPr lang="en-US" smtClean="0"/>
              <a:t>‹#›</a:t>
            </a:fld>
            <a:endParaRPr lang="en-US"/>
          </a:p>
        </p:txBody>
      </p:sp>
    </p:spTree>
    <p:extLst>
      <p:ext uri="{BB962C8B-B14F-4D97-AF65-F5344CB8AC3E}">
        <p14:creationId xmlns:p14="http://schemas.microsoft.com/office/powerpoint/2010/main" val="2953586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550CA7-3FF0-4776-9A47-21A046818C77}"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B7AF9-1793-478D-A5D3-EA0BE1504BFF}" type="slidenum">
              <a:rPr lang="en-US" smtClean="0"/>
              <a:t>‹#›</a:t>
            </a:fld>
            <a:endParaRPr lang="en-US"/>
          </a:p>
        </p:txBody>
      </p:sp>
    </p:spTree>
    <p:extLst>
      <p:ext uri="{BB962C8B-B14F-4D97-AF65-F5344CB8AC3E}">
        <p14:creationId xmlns:p14="http://schemas.microsoft.com/office/powerpoint/2010/main" val="3871990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550CA7-3FF0-4776-9A47-21A046818C77}"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B7AF9-1793-478D-A5D3-EA0BE1504BFF}" type="slidenum">
              <a:rPr lang="en-US" smtClean="0"/>
              <a:t>‹#›</a:t>
            </a:fld>
            <a:endParaRPr lang="en-US"/>
          </a:p>
        </p:txBody>
      </p:sp>
    </p:spTree>
    <p:extLst>
      <p:ext uri="{BB962C8B-B14F-4D97-AF65-F5344CB8AC3E}">
        <p14:creationId xmlns:p14="http://schemas.microsoft.com/office/powerpoint/2010/main" val="744571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550CA7-3FF0-4776-9A47-21A046818C77}"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B7AF9-1793-478D-A5D3-EA0BE1504BFF}" type="slidenum">
              <a:rPr lang="en-US" smtClean="0"/>
              <a:t>‹#›</a:t>
            </a:fld>
            <a:endParaRPr lang="en-US"/>
          </a:p>
        </p:txBody>
      </p:sp>
    </p:spTree>
    <p:extLst>
      <p:ext uri="{BB962C8B-B14F-4D97-AF65-F5344CB8AC3E}">
        <p14:creationId xmlns:p14="http://schemas.microsoft.com/office/powerpoint/2010/main" val="104884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6550CA7-3FF0-4776-9A47-21A046818C77}"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B7AF9-1793-478D-A5D3-EA0BE1504BFF}" type="slidenum">
              <a:rPr lang="en-US" smtClean="0"/>
              <a:t>‹#›</a:t>
            </a:fld>
            <a:endParaRPr lang="en-US"/>
          </a:p>
        </p:txBody>
      </p:sp>
    </p:spTree>
    <p:extLst>
      <p:ext uri="{BB962C8B-B14F-4D97-AF65-F5344CB8AC3E}">
        <p14:creationId xmlns:p14="http://schemas.microsoft.com/office/powerpoint/2010/main" val="1473598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550CA7-3FF0-4776-9A47-21A046818C77}" type="datetimeFigureOut">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3B7AF9-1793-478D-A5D3-EA0BE1504BFF}" type="slidenum">
              <a:rPr lang="en-US" smtClean="0"/>
              <a:t>‹#›</a:t>
            </a:fld>
            <a:endParaRPr lang="en-US"/>
          </a:p>
        </p:txBody>
      </p:sp>
    </p:spTree>
    <p:extLst>
      <p:ext uri="{BB962C8B-B14F-4D97-AF65-F5344CB8AC3E}">
        <p14:creationId xmlns:p14="http://schemas.microsoft.com/office/powerpoint/2010/main" val="3594997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550CA7-3FF0-4776-9A47-21A046818C77}" type="datetimeFigureOut">
              <a:rPr lang="en-US" smtClean="0"/>
              <a:t>8/29/2019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3B7AF9-1793-478D-A5D3-EA0BE1504BFF}" type="slidenum">
              <a:rPr lang="en-US" smtClean="0"/>
              <a:t>‹#›</a:t>
            </a:fld>
            <a:endParaRPr lang="en-US"/>
          </a:p>
        </p:txBody>
      </p:sp>
    </p:spTree>
    <p:extLst>
      <p:ext uri="{BB962C8B-B14F-4D97-AF65-F5344CB8AC3E}">
        <p14:creationId xmlns:p14="http://schemas.microsoft.com/office/powerpoint/2010/main" val="1089615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550CA7-3FF0-4776-9A47-21A046818C77}" type="datetimeFigureOut">
              <a:rPr lang="en-US" smtClean="0"/>
              <a:t>8/29/2019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3B7AF9-1793-478D-A5D3-EA0BE1504BFF}" type="slidenum">
              <a:rPr lang="en-US" smtClean="0"/>
              <a:t>‹#›</a:t>
            </a:fld>
            <a:endParaRPr lang="en-US"/>
          </a:p>
        </p:txBody>
      </p:sp>
    </p:spTree>
    <p:extLst>
      <p:ext uri="{BB962C8B-B14F-4D97-AF65-F5344CB8AC3E}">
        <p14:creationId xmlns:p14="http://schemas.microsoft.com/office/powerpoint/2010/main" val="3257889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50CA7-3FF0-4776-9A47-21A046818C77}" type="datetimeFigureOut">
              <a:rPr lang="en-US" smtClean="0"/>
              <a:t>8/29/2019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3B7AF9-1793-478D-A5D3-EA0BE1504BFF}" type="slidenum">
              <a:rPr lang="en-US" smtClean="0"/>
              <a:t>‹#›</a:t>
            </a:fld>
            <a:endParaRPr lang="en-US"/>
          </a:p>
        </p:txBody>
      </p:sp>
    </p:spTree>
    <p:extLst>
      <p:ext uri="{BB962C8B-B14F-4D97-AF65-F5344CB8AC3E}">
        <p14:creationId xmlns:p14="http://schemas.microsoft.com/office/powerpoint/2010/main" val="3704890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6550CA7-3FF0-4776-9A47-21A046818C77}" type="datetimeFigureOut">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3B7AF9-1793-478D-A5D3-EA0BE1504BFF}" type="slidenum">
              <a:rPr lang="en-US" smtClean="0"/>
              <a:t>‹#›</a:t>
            </a:fld>
            <a:endParaRPr lang="en-US"/>
          </a:p>
        </p:txBody>
      </p:sp>
    </p:spTree>
    <p:extLst>
      <p:ext uri="{BB962C8B-B14F-4D97-AF65-F5344CB8AC3E}">
        <p14:creationId xmlns:p14="http://schemas.microsoft.com/office/powerpoint/2010/main" val="9658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6550CA7-3FF0-4776-9A47-21A046818C77}" type="datetimeFigureOut">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3B7AF9-1793-478D-A5D3-EA0BE1504BFF}" type="slidenum">
              <a:rPr lang="en-US" smtClean="0"/>
              <a:t>‹#›</a:t>
            </a:fld>
            <a:endParaRPr lang="en-US"/>
          </a:p>
        </p:txBody>
      </p:sp>
    </p:spTree>
    <p:extLst>
      <p:ext uri="{BB962C8B-B14F-4D97-AF65-F5344CB8AC3E}">
        <p14:creationId xmlns:p14="http://schemas.microsoft.com/office/powerpoint/2010/main" val="1331462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50CA7-3FF0-4776-9A47-21A046818C77}" type="datetimeFigureOut">
              <a:rPr lang="en-US" smtClean="0"/>
              <a:t>8/29/2019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B7AF9-1793-478D-A5D3-EA0BE1504BFF}" type="slidenum">
              <a:rPr lang="en-US" smtClean="0"/>
              <a:t>‹#›</a:t>
            </a:fld>
            <a:endParaRPr lang="en-US"/>
          </a:p>
        </p:txBody>
      </p:sp>
    </p:spTree>
    <p:extLst>
      <p:ext uri="{BB962C8B-B14F-4D97-AF65-F5344CB8AC3E}">
        <p14:creationId xmlns:p14="http://schemas.microsoft.com/office/powerpoint/2010/main" val="3790973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Oyster River </a:t>
            </a:r>
            <a:br>
              <a:rPr lang="en-US" b="1" dirty="0" smtClean="0"/>
            </a:br>
            <a:r>
              <a:rPr lang="en-US" b="1" dirty="0" smtClean="0"/>
              <a:t>Aquaculture proposals </a:t>
            </a:r>
            <a:endParaRPr lang="en-US" b="1" dirty="0"/>
          </a:p>
        </p:txBody>
      </p:sp>
      <p:sp>
        <p:nvSpPr>
          <p:cNvPr id="3" name="Content Placeholder 2"/>
          <p:cNvSpPr>
            <a:spLocks noGrp="1"/>
          </p:cNvSpPr>
          <p:nvPr>
            <p:ph idx="1"/>
          </p:nvPr>
        </p:nvSpPr>
        <p:spPr>
          <a:xfrm>
            <a:off x="838200" y="2593721"/>
            <a:ext cx="10515600" cy="2792095"/>
          </a:xfrm>
        </p:spPr>
        <p:txBody>
          <a:bodyPr/>
          <a:lstStyle/>
          <a:p>
            <a:r>
              <a:rPr lang="en-US" dirty="0"/>
              <a:t>Public h</a:t>
            </a:r>
            <a:r>
              <a:rPr lang="en-US" dirty="0" smtClean="0"/>
              <a:t>earing </a:t>
            </a:r>
            <a:r>
              <a:rPr lang="en-US" dirty="0"/>
              <a:t>August 20</a:t>
            </a:r>
            <a:r>
              <a:rPr lang="en-US" baseline="30000" dirty="0"/>
              <a:t>th</a:t>
            </a:r>
            <a:r>
              <a:rPr lang="en-US" dirty="0"/>
              <a:t>, 2019</a:t>
            </a:r>
          </a:p>
          <a:p>
            <a:r>
              <a:rPr lang="en-US" dirty="0" smtClean="0"/>
              <a:t>Fish &amp; Game region 3 office in Durham</a:t>
            </a:r>
          </a:p>
          <a:p>
            <a:r>
              <a:rPr lang="en-US" dirty="0" smtClean="0"/>
              <a:t>3 proposals</a:t>
            </a:r>
          </a:p>
          <a:p>
            <a:r>
              <a:rPr lang="en-US" dirty="0" smtClean="0"/>
              <a:t>90 people attended</a:t>
            </a:r>
          </a:p>
          <a:p>
            <a:r>
              <a:rPr lang="en-US" dirty="0" smtClean="0"/>
              <a:t>9am -1pm</a:t>
            </a:r>
            <a:endParaRPr lang="en-US" dirty="0"/>
          </a:p>
        </p:txBody>
      </p:sp>
      <p:pic>
        <p:nvPicPr>
          <p:cNvPr id="4" name="Picture 3"/>
          <p:cNvPicPr>
            <a:picLocks noChangeAspect="1"/>
          </p:cNvPicPr>
          <p:nvPr/>
        </p:nvPicPr>
        <p:blipFill>
          <a:blip r:embed="rId2"/>
          <a:stretch>
            <a:fillRect/>
          </a:stretch>
        </p:blipFill>
        <p:spPr>
          <a:xfrm>
            <a:off x="10532084" y="116967"/>
            <a:ext cx="1498182" cy="1573721"/>
          </a:xfrm>
          <a:prstGeom prst="rect">
            <a:avLst/>
          </a:prstGeom>
        </p:spPr>
      </p:pic>
    </p:spTree>
    <p:extLst>
      <p:ext uri="{BB962C8B-B14F-4D97-AF65-F5344CB8AC3E}">
        <p14:creationId xmlns:p14="http://schemas.microsoft.com/office/powerpoint/2010/main" val="6068490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0585"/>
            <a:ext cx="10515600" cy="658368"/>
          </a:xfrm>
        </p:spPr>
        <p:txBody>
          <a:bodyPr>
            <a:normAutofit fontScale="90000"/>
          </a:bodyPr>
          <a:lstStyle/>
          <a:p>
            <a:pPr algn="ctr"/>
            <a:r>
              <a:rPr lang="en-US" dirty="0" smtClean="0"/>
              <a:t>Floating Gear</a:t>
            </a:r>
            <a:endParaRPr lang="en-US" dirty="0"/>
          </a:p>
        </p:txBody>
      </p:sp>
      <p:pic>
        <p:nvPicPr>
          <p:cNvPr id="5" name="Picture 4"/>
          <p:cNvPicPr>
            <a:picLocks noChangeAspect="1"/>
          </p:cNvPicPr>
          <p:nvPr/>
        </p:nvPicPr>
        <p:blipFill>
          <a:blip r:embed="rId2"/>
          <a:stretch>
            <a:fillRect/>
          </a:stretch>
        </p:blipFill>
        <p:spPr>
          <a:xfrm>
            <a:off x="5553075" y="879315"/>
            <a:ext cx="5800725" cy="3305175"/>
          </a:xfrm>
          <a:prstGeom prst="rect">
            <a:avLst/>
          </a:prstGeom>
        </p:spPr>
      </p:pic>
      <p:pic>
        <p:nvPicPr>
          <p:cNvPr id="10" name="Content Placeholder 9"/>
          <p:cNvPicPr>
            <a:picLocks noGrp="1" noChangeAspect="1"/>
          </p:cNvPicPr>
          <p:nvPr>
            <p:ph idx="1"/>
          </p:nvPr>
        </p:nvPicPr>
        <p:blipFill>
          <a:blip r:embed="rId3"/>
          <a:stretch>
            <a:fillRect/>
          </a:stretch>
        </p:blipFill>
        <p:spPr>
          <a:xfrm>
            <a:off x="838200" y="1040543"/>
            <a:ext cx="3676650" cy="2647950"/>
          </a:xfrm>
          <a:prstGeom prst="rect">
            <a:avLst/>
          </a:prstGeom>
        </p:spPr>
      </p:pic>
      <p:pic>
        <p:nvPicPr>
          <p:cNvPr id="11" name="Picture 10"/>
          <p:cNvPicPr>
            <a:picLocks noChangeAspect="1"/>
          </p:cNvPicPr>
          <p:nvPr/>
        </p:nvPicPr>
        <p:blipFill>
          <a:blip r:embed="rId4"/>
          <a:stretch>
            <a:fillRect/>
          </a:stretch>
        </p:blipFill>
        <p:spPr>
          <a:xfrm>
            <a:off x="722786" y="4304853"/>
            <a:ext cx="7556915" cy="2648777"/>
          </a:xfrm>
          <a:prstGeom prst="rect">
            <a:avLst/>
          </a:prstGeom>
        </p:spPr>
      </p:pic>
    </p:spTree>
    <p:extLst>
      <p:ext uri="{BB962C8B-B14F-4D97-AF65-F5344CB8AC3E}">
        <p14:creationId xmlns:p14="http://schemas.microsoft.com/office/powerpoint/2010/main" val="10262977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16043" y="795528"/>
            <a:ext cx="9316677" cy="5911319"/>
          </a:xfrm>
          <a:prstGeom prst="rect">
            <a:avLst/>
          </a:prstGeom>
        </p:spPr>
      </p:pic>
    </p:spTree>
    <p:extLst>
      <p:ext uri="{BB962C8B-B14F-4D97-AF65-F5344CB8AC3E}">
        <p14:creationId xmlns:p14="http://schemas.microsoft.com/office/powerpoint/2010/main" val="3493934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93141"/>
            <a:ext cx="10515600" cy="704723"/>
          </a:xfrm>
        </p:spPr>
        <p:txBody>
          <a:bodyPr>
            <a:normAutofit fontScale="90000"/>
          </a:bodyPr>
          <a:lstStyle/>
          <a:p>
            <a:r>
              <a:rPr lang="en-US" dirty="0" smtClean="0"/>
              <a:t>Fish and Game rules used to determine if a site should be licensed</a:t>
            </a:r>
            <a:endParaRPr lang="en-US" dirty="0"/>
          </a:p>
        </p:txBody>
      </p:sp>
      <p:sp>
        <p:nvSpPr>
          <p:cNvPr id="3" name="Content Placeholder 2"/>
          <p:cNvSpPr>
            <a:spLocks noGrp="1"/>
          </p:cNvSpPr>
          <p:nvPr>
            <p:ph idx="1"/>
          </p:nvPr>
        </p:nvSpPr>
        <p:spPr>
          <a:xfrm>
            <a:off x="838200" y="1600200"/>
            <a:ext cx="10515600" cy="4764024"/>
          </a:xfrm>
        </p:spPr>
        <p:txBody>
          <a:bodyPr>
            <a:normAutofit fontScale="55000" lnSpcReduction="20000"/>
          </a:bodyPr>
          <a:lstStyle/>
          <a:p>
            <a:r>
              <a:rPr lang="en-US" dirty="0" err="1"/>
              <a:t>Fis</a:t>
            </a:r>
            <a:r>
              <a:rPr lang="en-US" dirty="0"/>
              <a:t> 807.07(j)  The executive director shall review all of the information to determine that the proposed aquaculture operation would not pose any unacceptable risk as specified in </a:t>
            </a:r>
            <a:r>
              <a:rPr lang="en-US" dirty="0" err="1"/>
              <a:t>Fis</a:t>
            </a:r>
            <a:r>
              <a:rPr lang="en-US" dirty="0"/>
              <a:t> 807.02(g), </a:t>
            </a:r>
            <a:r>
              <a:rPr lang="en-US" b="1" dirty="0"/>
              <a:t>does not conflict with or negatively impact any recreational, commercial or other use currently being conducted in the area in and around the proposed project area, or does not adversely impact the value or use of private property in and around the projected area before issuing a license</a:t>
            </a:r>
            <a:r>
              <a:rPr lang="en-US" dirty="0"/>
              <a:t>.</a:t>
            </a:r>
          </a:p>
          <a:p>
            <a:endParaRPr lang="en-US" dirty="0"/>
          </a:p>
          <a:p>
            <a:r>
              <a:rPr lang="en-US" dirty="0" err="1"/>
              <a:t>Fis</a:t>
            </a:r>
            <a:r>
              <a:rPr lang="en-US" dirty="0"/>
              <a:t> 807.02(g)  Unacceptable risk shall be determined by considering any negative impact the aquaculture operation would have on persons, the environment, indigenous aquatic or marine species using the following criteria:</a:t>
            </a:r>
          </a:p>
          <a:p>
            <a:r>
              <a:rPr lang="en-US" dirty="0"/>
              <a:t>(1)  The proposed species: </a:t>
            </a:r>
          </a:p>
          <a:p>
            <a:r>
              <a:rPr lang="en-US" dirty="0"/>
              <a:t>a.  Life cycle;</a:t>
            </a:r>
          </a:p>
          <a:p>
            <a:r>
              <a:rPr lang="en-US" dirty="0"/>
              <a:t>b.  Life history;</a:t>
            </a:r>
          </a:p>
          <a:p>
            <a:r>
              <a:rPr lang="en-US" dirty="0"/>
              <a:t>c.  Reproductive habits; and</a:t>
            </a:r>
          </a:p>
          <a:p>
            <a:r>
              <a:rPr lang="en-US" dirty="0"/>
              <a:t>d.  Habitat requirements;</a:t>
            </a:r>
          </a:p>
          <a:p>
            <a:r>
              <a:rPr lang="en-US" dirty="0"/>
              <a:t>(2)  Genetics of the individual wildlife;</a:t>
            </a:r>
          </a:p>
          <a:p>
            <a:r>
              <a:rPr lang="en-US" dirty="0"/>
              <a:t>(3)  Interaction with competing species;</a:t>
            </a:r>
          </a:p>
          <a:p>
            <a:r>
              <a:rPr lang="en-US" dirty="0"/>
              <a:t>(4)  Food/habitat competition with indigenous species; and</a:t>
            </a:r>
          </a:p>
          <a:p>
            <a:r>
              <a:rPr lang="en-US" dirty="0"/>
              <a:t>(5)  Other factors relating to the proposed operation such as:</a:t>
            </a:r>
          </a:p>
          <a:p>
            <a:r>
              <a:rPr lang="en-US" dirty="0"/>
              <a:t>a.  Types of system, whether closed or controlled, and</a:t>
            </a:r>
          </a:p>
          <a:p>
            <a:r>
              <a:rPr lang="en-US" dirty="0"/>
              <a:t>b.  Screened outlets or other enclosures.</a:t>
            </a:r>
          </a:p>
          <a:p>
            <a:endParaRPr lang="en-US" dirty="0"/>
          </a:p>
        </p:txBody>
      </p:sp>
    </p:spTree>
    <p:extLst>
      <p:ext uri="{BB962C8B-B14F-4D97-AF65-F5344CB8AC3E}">
        <p14:creationId xmlns:p14="http://schemas.microsoft.com/office/powerpoint/2010/main" val="1774342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100901"/>
            <a:ext cx="10515600" cy="1325563"/>
          </a:xfrm>
        </p:spPr>
        <p:txBody>
          <a:bodyPr/>
          <a:lstStyle/>
          <a:p>
            <a:pPr algn="ctr"/>
            <a:r>
              <a:rPr lang="en-US" b="1" dirty="0" smtClean="0"/>
              <a:t>Public comments</a:t>
            </a:r>
            <a:endParaRPr lang="en-US" b="1" dirty="0"/>
          </a:p>
        </p:txBody>
      </p:sp>
      <p:sp>
        <p:nvSpPr>
          <p:cNvPr id="8" name="Content Placeholder 7"/>
          <p:cNvSpPr>
            <a:spLocks noGrp="1"/>
          </p:cNvSpPr>
          <p:nvPr>
            <p:ph sz="half" idx="1"/>
          </p:nvPr>
        </p:nvSpPr>
        <p:spPr>
          <a:xfrm>
            <a:off x="838200" y="1508760"/>
            <a:ext cx="5181600" cy="4668203"/>
          </a:xfrm>
        </p:spPr>
        <p:txBody>
          <a:bodyPr>
            <a:normAutofit fontScale="70000" lnSpcReduction="20000"/>
          </a:bodyPr>
          <a:lstStyle/>
          <a:p>
            <a:pPr marL="285750" indent="-285750"/>
            <a:r>
              <a:rPr lang="en-US" dirty="0"/>
              <a:t>Bird watching</a:t>
            </a:r>
          </a:p>
          <a:p>
            <a:pPr marL="285750" indent="-285750"/>
            <a:r>
              <a:rPr lang="en-US" dirty="0"/>
              <a:t>Boating/ navigation</a:t>
            </a:r>
          </a:p>
          <a:p>
            <a:pPr marL="285750" indent="-285750"/>
            <a:r>
              <a:rPr lang="en-US" dirty="0"/>
              <a:t>Canoeing</a:t>
            </a:r>
          </a:p>
          <a:p>
            <a:pPr marL="285750" indent="-285750"/>
            <a:r>
              <a:rPr lang="en-US" dirty="0"/>
              <a:t>Community usage vs exclusive for 3 </a:t>
            </a:r>
            <a:r>
              <a:rPr lang="en-US" dirty="0" smtClean="0"/>
              <a:t>people</a:t>
            </a:r>
          </a:p>
          <a:p>
            <a:pPr marL="285750" indent="-285750"/>
            <a:r>
              <a:rPr lang="en-US" dirty="0" smtClean="0"/>
              <a:t>Do not want to see gear in water</a:t>
            </a:r>
            <a:endParaRPr lang="en-US" dirty="0"/>
          </a:p>
          <a:p>
            <a:pPr marL="285750" indent="-285750"/>
            <a:r>
              <a:rPr lang="en-US" dirty="0"/>
              <a:t>UNH rowing</a:t>
            </a:r>
          </a:p>
          <a:p>
            <a:pPr marL="285750" indent="-285750"/>
            <a:r>
              <a:rPr lang="en-US" dirty="0"/>
              <a:t>Enjoy natural beauty</a:t>
            </a:r>
          </a:p>
          <a:p>
            <a:pPr marL="285750" indent="-285750"/>
            <a:r>
              <a:rPr lang="en-US" dirty="0"/>
              <a:t>Fishing</a:t>
            </a:r>
          </a:p>
          <a:p>
            <a:pPr marL="285750" indent="-285750"/>
            <a:r>
              <a:rPr lang="en-US" dirty="0"/>
              <a:t>Jet skiing</a:t>
            </a:r>
          </a:p>
          <a:p>
            <a:pPr marL="285750" indent="-285750"/>
            <a:r>
              <a:rPr lang="en-US" dirty="0" smtClean="0"/>
              <a:t>Kayaking</a:t>
            </a:r>
          </a:p>
          <a:p>
            <a:pPr marL="285750" indent="-285750"/>
            <a:r>
              <a:rPr lang="en-US" dirty="0" smtClean="0"/>
              <a:t>Noises</a:t>
            </a:r>
            <a:endParaRPr lang="en-US" dirty="0"/>
          </a:p>
          <a:p>
            <a:pPr marL="285750" indent="-285750"/>
            <a:r>
              <a:rPr lang="en-US" dirty="0"/>
              <a:t>Paddle boarding</a:t>
            </a:r>
          </a:p>
          <a:p>
            <a:pPr marL="285750" indent="-285750"/>
            <a:r>
              <a:rPr lang="en-US" dirty="0"/>
              <a:t>Poorly designed proposals</a:t>
            </a:r>
          </a:p>
          <a:p>
            <a:endParaRPr lang="en-US" dirty="0"/>
          </a:p>
        </p:txBody>
      </p:sp>
      <p:sp>
        <p:nvSpPr>
          <p:cNvPr id="9" name="Content Placeholder 8"/>
          <p:cNvSpPr>
            <a:spLocks noGrp="1"/>
          </p:cNvSpPr>
          <p:nvPr>
            <p:ph sz="half" idx="2"/>
          </p:nvPr>
        </p:nvSpPr>
        <p:spPr>
          <a:xfrm>
            <a:off x="6172200" y="1426464"/>
            <a:ext cx="5181600" cy="4750499"/>
          </a:xfrm>
        </p:spPr>
        <p:txBody>
          <a:bodyPr>
            <a:normAutofit fontScale="70000" lnSpcReduction="20000"/>
          </a:bodyPr>
          <a:lstStyle/>
          <a:p>
            <a:pPr marL="285750" indent="-285750"/>
            <a:r>
              <a:rPr lang="en-US" dirty="0" smtClean="0"/>
              <a:t>Protection </a:t>
            </a:r>
            <a:r>
              <a:rPr lang="en-US" dirty="0"/>
              <a:t>from </a:t>
            </a:r>
            <a:r>
              <a:rPr lang="en-US" dirty="0" smtClean="0"/>
              <a:t>wind</a:t>
            </a:r>
          </a:p>
          <a:p>
            <a:pPr marL="285750" indent="-285750"/>
            <a:r>
              <a:rPr lang="en-US" dirty="0" smtClean="0"/>
              <a:t>Lack of business plans</a:t>
            </a:r>
          </a:p>
          <a:p>
            <a:pPr marL="285750" indent="-285750"/>
            <a:r>
              <a:rPr lang="en-US" dirty="0" smtClean="0"/>
              <a:t>Property values will be impacted</a:t>
            </a:r>
            <a:endParaRPr lang="en-US" dirty="0"/>
          </a:p>
          <a:p>
            <a:pPr marL="285750" indent="-285750"/>
            <a:r>
              <a:rPr lang="en-US" dirty="0"/>
              <a:t>Raft up in Cove</a:t>
            </a:r>
          </a:p>
          <a:p>
            <a:pPr marL="285750" indent="-285750"/>
            <a:r>
              <a:rPr lang="en-US" dirty="0"/>
              <a:t>Recreational activities</a:t>
            </a:r>
          </a:p>
          <a:p>
            <a:pPr marL="285750" indent="-285750"/>
            <a:r>
              <a:rPr lang="en-US" dirty="0" smtClean="0"/>
              <a:t>Sailing</a:t>
            </a:r>
          </a:p>
          <a:p>
            <a:pPr marL="285750" indent="-285750"/>
            <a:r>
              <a:rPr lang="en-US" dirty="0" smtClean="0"/>
              <a:t>Salt marsh restoration project impacts</a:t>
            </a:r>
            <a:endParaRPr lang="en-US" dirty="0"/>
          </a:p>
          <a:p>
            <a:pPr marL="285750" indent="-285750"/>
            <a:r>
              <a:rPr lang="en-US" dirty="0"/>
              <a:t>Steel cages can damage boast</a:t>
            </a:r>
          </a:p>
          <a:p>
            <a:pPr marL="285750" indent="-285750"/>
            <a:r>
              <a:rPr lang="en-US" dirty="0"/>
              <a:t>Support aquaculture, but not here</a:t>
            </a:r>
          </a:p>
          <a:p>
            <a:pPr marL="285750" indent="-285750"/>
            <a:r>
              <a:rPr lang="en-US" dirty="0" smtClean="0"/>
              <a:t>Swimming</a:t>
            </a:r>
          </a:p>
          <a:p>
            <a:pPr marL="285750" indent="-285750"/>
            <a:r>
              <a:rPr lang="en-US" dirty="0" smtClean="0"/>
              <a:t>Surface buoys</a:t>
            </a:r>
            <a:endParaRPr lang="en-US" dirty="0"/>
          </a:p>
          <a:p>
            <a:pPr marL="285750" indent="-285750"/>
            <a:r>
              <a:rPr lang="en-US" dirty="0"/>
              <a:t>Tubing</a:t>
            </a:r>
          </a:p>
          <a:p>
            <a:pPr marL="285750" indent="-285750"/>
            <a:r>
              <a:rPr lang="en-US" dirty="0"/>
              <a:t>Waterskiing</a:t>
            </a:r>
          </a:p>
          <a:p>
            <a:endParaRPr lang="en-US" dirty="0"/>
          </a:p>
        </p:txBody>
      </p:sp>
    </p:spTree>
    <p:extLst>
      <p:ext uri="{BB962C8B-B14F-4D97-AF65-F5344CB8AC3E}">
        <p14:creationId xmlns:p14="http://schemas.microsoft.com/office/powerpoint/2010/main" val="7164805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3464"/>
            <a:ext cx="10515600" cy="5893499"/>
          </a:xfrm>
        </p:spPr>
        <p:txBody>
          <a:bodyPr/>
          <a:lstStyle/>
          <a:p>
            <a:r>
              <a:rPr lang="en-US" sz="3600" dirty="0" err="1"/>
              <a:t>Fis</a:t>
            </a:r>
            <a:r>
              <a:rPr lang="en-US" sz="3600" dirty="0"/>
              <a:t> 807.07(j)  The executive director shall review all of the information to determine that the proposed aquaculture operation would not pose any unacceptable risk as specified in </a:t>
            </a:r>
            <a:r>
              <a:rPr lang="en-US" sz="3600" dirty="0" err="1"/>
              <a:t>Fis</a:t>
            </a:r>
            <a:r>
              <a:rPr lang="en-US" sz="3600" dirty="0"/>
              <a:t> 807.02(g), </a:t>
            </a:r>
            <a:r>
              <a:rPr lang="en-US" sz="3600" b="1" dirty="0"/>
              <a:t>does not conflict with or negatively impact any recreational, commercial or other use currently being conducted in the area in and around the proposed project area, or does not adversely impact the value or use of private property in and around the projected area before issuing a license</a:t>
            </a:r>
            <a:r>
              <a:rPr lang="en-US" sz="3600" dirty="0"/>
              <a:t>.</a:t>
            </a:r>
          </a:p>
          <a:p>
            <a:endParaRPr lang="en-US" dirty="0"/>
          </a:p>
        </p:txBody>
      </p:sp>
    </p:spTree>
    <p:extLst>
      <p:ext uri="{BB962C8B-B14F-4D97-AF65-F5344CB8AC3E}">
        <p14:creationId xmlns:p14="http://schemas.microsoft.com/office/powerpoint/2010/main" val="8074001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482349" y="1825625"/>
            <a:ext cx="5227302" cy="4351338"/>
          </a:xfrm>
          <a:prstGeom prst="rect">
            <a:avLst/>
          </a:prstGeom>
        </p:spPr>
      </p:pic>
    </p:spTree>
    <p:extLst>
      <p:ext uri="{BB962C8B-B14F-4D97-AF65-F5344CB8AC3E}">
        <p14:creationId xmlns:p14="http://schemas.microsoft.com/office/powerpoint/2010/main" val="41017868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38375" y="166687"/>
            <a:ext cx="7715250" cy="6524625"/>
          </a:xfrm>
          <a:prstGeom prst="rect">
            <a:avLst/>
          </a:prstGeom>
        </p:spPr>
      </p:pic>
    </p:spTree>
    <p:extLst>
      <p:ext uri="{BB962C8B-B14F-4D97-AF65-F5344CB8AC3E}">
        <p14:creationId xmlns:p14="http://schemas.microsoft.com/office/powerpoint/2010/main" val="34169741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61069" y="108204"/>
            <a:ext cx="7324725" cy="6667500"/>
          </a:xfrm>
          <a:prstGeom prst="rect">
            <a:avLst/>
          </a:prstGeom>
        </p:spPr>
      </p:pic>
      <p:sp>
        <p:nvSpPr>
          <p:cNvPr id="5" name="TextBox 4"/>
          <p:cNvSpPr txBox="1"/>
          <p:nvPr/>
        </p:nvSpPr>
        <p:spPr>
          <a:xfrm>
            <a:off x="10040112" y="237744"/>
            <a:ext cx="1856232" cy="646331"/>
          </a:xfrm>
          <a:prstGeom prst="rect">
            <a:avLst/>
          </a:prstGeom>
          <a:noFill/>
        </p:spPr>
        <p:txBody>
          <a:bodyPr wrap="square" rtlCol="0">
            <a:spAutoFit/>
          </a:bodyPr>
          <a:lstStyle/>
          <a:p>
            <a:r>
              <a:rPr lang="en-US" dirty="0" smtClean="0"/>
              <a:t>Eel grass</a:t>
            </a:r>
          </a:p>
          <a:p>
            <a:r>
              <a:rPr lang="en-US" dirty="0" smtClean="0"/>
              <a:t>1981 - 2018</a:t>
            </a:r>
            <a:endParaRPr lang="en-US" dirty="0"/>
          </a:p>
        </p:txBody>
      </p:sp>
    </p:spTree>
    <p:extLst>
      <p:ext uri="{BB962C8B-B14F-4D97-AF65-F5344CB8AC3E}">
        <p14:creationId xmlns:p14="http://schemas.microsoft.com/office/powerpoint/2010/main" val="22139553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9421" y="100901"/>
            <a:ext cx="7124891" cy="6757099"/>
          </a:xfrm>
          <a:prstGeom prst="rect">
            <a:avLst/>
          </a:prstGeom>
        </p:spPr>
      </p:pic>
      <p:sp>
        <p:nvSpPr>
          <p:cNvPr id="5" name="TextBox 4"/>
          <p:cNvSpPr txBox="1"/>
          <p:nvPr/>
        </p:nvSpPr>
        <p:spPr>
          <a:xfrm>
            <a:off x="9637776" y="320040"/>
            <a:ext cx="2386584" cy="646331"/>
          </a:xfrm>
          <a:prstGeom prst="rect">
            <a:avLst/>
          </a:prstGeom>
          <a:noFill/>
        </p:spPr>
        <p:txBody>
          <a:bodyPr wrap="square" rtlCol="0">
            <a:spAutoFit/>
          </a:bodyPr>
          <a:lstStyle/>
          <a:p>
            <a:r>
              <a:rPr lang="en-US" dirty="0" smtClean="0"/>
              <a:t>Eel grass</a:t>
            </a:r>
          </a:p>
          <a:p>
            <a:r>
              <a:rPr lang="en-US" dirty="0" smtClean="0"/>
              <a:t>2001 - 2018</a:t>
            </a:r>
            <a:endParaRPr lang="en-US" dirty="0"/>
          </a:p>
        </p:txBody>
      </p:sp>
    </p:spTree>
    <p:extLst>
      <p:ext uri="{BB962C8B-B14F-4D97-AF65-F5344CB8AC3E}">
        <p14:creationId xmlns:p14="http://schemas.microsoft.com/office/powerpoint/2010/main" val="1787319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72768" y="223213"/>
            <a:ext cx="8842248" cy="6266838"/>
          </a:xfrm>
          <a:prstGeom prst="rect">
            <a:avLst/>
          </a:prstGeom>
        </p:spPr>
      </p:pic>
    </p:spTree>
    <p:extLst>
      <p:ext uri="{BB962C8B-B14F-4D97-AF65-F5344CB8AC3E}">
        <p14:creationId xmlns:p14="http://schemas.microsoft.com/office/powerpoint/2010/main" val="22748538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6305"/>
            <a:ext cx="10515600" cy="566927"/>
          </a:xfrm>
        </p:spPr>
        <p:txBody>
          <a:bodyPr>
            <a:normAutofit fontScale="90000"/>
          </a:bodyPr>
          <a:lstStyle/>
          <a:p>
            <a:pPr algn="ctr"/>
            <a:r>
              <a:rPr lang="en-US" dirty="0" smtClean="0"/>
              <a:t>Oyster Aquaculture in Little Bay</a:t>
            </a:r>
            <a:endParaRPr lang="en-US" dirty="0"/>
          </a:p>
        </p:txBody>
      </p:sp>
      <p:pic>
        <p:nvPicPr>
          <p:cNvPr id="4" name="Content Placeholder 3"/>
          <p:cNvPicPr>
            <a:picLocks noGrp="1" noChangeAspect="1"/>
          </p:cNvPicPr>
          <p:nvPr>
            <p:ph idx="1"/>
          </p:nvPr>
        </p:nvPicPr>
        <p:blipFill>
          <a:blip r:embed="rId2"/>
          <a:stretch>
            <a:fillRect/>
          </a:stretch>
        </p:blipFill>
        <p:spPr>
          <a:xfrm>
            <a:off x="960120" y="864557"/>
            <a:ext cx="6940296" cy="5763850"/>
          </a:xfrm>
          <a:prstGeom prst="rect">
            <a:avLst/>
          </a:prstGeom>
        </p:spPr>
      </p:pic>
      <p:sp>
        <p:nvSpPr>
          <p:cNvPr id="5" name="TextBox 4"/>
          <p:cNvSpPr txBox="1"/>
          <p:nvPr/>
        </p:nvSpPr>
        <p:spPr>
          <a:xfrm>
            <a:off x="8083296" y="864557"/>
            <a:ext cx="3429000" cy="2585323"/>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24 oyster sites in Little Bay (all bottom culture)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4 </a:t>
            </a:r>
            <a:r>
              <a:rPr lang="en-US" dirty="0" err="1" smtClean="0"/>
              <a:t>upwellers</a:t>
            </a:r>
            <a:r>
              <a:rPr lang="en-US" dirty="0" smtClean="0"/>
              <a:t> (2 in the Oyster River and 2 at Great Bay Marine)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Harvest</a:t>
            </a:r>
          </a:p>
          <a:p>
            <a:pPr marL="285750" indent="-285750">
              <a:buFont typeface="Wingdings" panose="05000000000000000000" pitchFamily="2" charset="2"/>
              <a:buChar char="§"/>
            </a:pPr>
            <a:endParaRPr lang="en-US" dirty="0" smtClean="0"/>
          </a:p>
        </p:txBody>
      </p:sp>
      <p:graphicFrame>
        <p:nvGraphicFramePr>
          <p:cNvPr id="6" name="Table 5"/>
          <p:cNvGraphicFramePr>
            <a:graphicFrameLocks noGrp="1"/>
          </p:cNvGraphicFramePr>
          <p:nvPr>
            <p:extLst>
              <p:ext uri="{D42A27DB-BD31-4B8C-83A1-F6EECF244321}">
                <p14:modId xmlns:p14="http://schemas.microsoft.com/office/powerpoint/2010/main" val="1214288223"/>
              </p:ext>
            </p:extLst>
          </p:nvPr>
        </p:nvGraphicFramePr>
        <p:xfrm>
          <a:off x="8083296" y="3218688"/>
          <a:ext cx="3670300" cy="1800225"/>
        </p:xfrm>
        <a:graphic>
          <a:graphicData uri="http://schemas.openxmlformats.org/drawingml/2006/table">
            <a:tbl>
              <a:tblPr>
                <a:tableStyleId>{5C22544A-7EE6-4342-B048-85BDC9FD1C3A}</a:tableStyleId>
              </a:tblPr>
              <a:tblGrid>
                <a:gridCol w="1079500">
                  <a:extLst>
                    <a:ext uri="{9D8B030D-6E8A-4147-A177-3AD203B41FA5}">
                      <a16:colId xmlns:a16="http://schemas.microsoft.com/office/drawing/2014/main" xmlns="" val="2293233622"/>
                    </a:ext>
                  </a:extLst>
                </a:gridCol>
                <a:gridCol w="838200">
                  <a:extLst>
                    <a:ext uri="{9D8B030D-6E8A-4147-A177-3AD203B41FA5}">
                      <a16:colId xmlns:a16="http://schemas.microsoft.com/office/drawing/2014/main" xmlns="" val="3890352747"/>
                    </a:ext>
                  </a:extLst>
                </a:gridCol>
                <a:gridCol w="965200">
                  <a:extLst>
                    <a:ext uri="{9D8B030D-6E8A-4147-A177-3AD203B41FA5}">
                      <a16:colId xmlns:a16="http://schemas.microsoft.com/office/drawing/2014/main" xmlns="" val="347344604"/>
                    </a:ext>
                  </a:extLst>
                </a:gridCol>
                <a:gridCol w="787400">
                  <a:extLst>
                    <a:ext uri="{9D8B030D-6E8A-4147-A177-3AD203B41FA5}">
                      <a16:colId xmlns:a16="http://schemas.microsoft.com/office/drawing/2014/main" xmlns="" val="1593564167"/>
                    </a:ext>
                  </a:extLst>
                </a:gridCol>
              </a:tblGrid>
              <a:tr h="600075">
                <a:tc>
                  <a:txBody>
                    <a:bodyPr/>
                    <a:lstStyle/>
                    <a:p>
                      <a:pPr algn="ctr" fontAlgn="ctr"/>
                      <a:r>
                        <a:rPr lang="en-US" sz="1200" u="none" strike="noStrike">
                          <a:effectLst/>
                        </a:rPr>
                        <a:t>Year</a:t>
                      </a:r>
                      <a:endParaRPr lang="en-US" sz="12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 oysters harvested</a:t>
                      </a:r>
                      <a:endParaRPr lang="en-US" sz="12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 Businessess with harvest</a:t>
                      </a:r>
                      <a:endParaRPr lang="en-US" sz="12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Value</a:t>
                      </a:r>
                      <a:endParaRPr lang="en-US" sz="1200" b="1"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2622020081"/>
                  </a:ext>
                </a:extLst>
              </a:tr>
              <a:tr h="200025">
                <a:tc>
                  <a:txBody>
                    <a:bodyPr/>
                    <a:lstStyle/>
                    <a:p>
                      <a:pPr algn="ctr" fontAlgn="ctr"/>
                      <a:r>
                        <a:rPr lang="en-US" sz="1200" u="none" strike="noStrike">
                          <a:effectLst/>
                        </a:rPr>
                        <a:t>2018</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439,497</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11</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$311,039</a:t>
                      </a:r>
                      <a:endParaRPr lang="en-US" sz="12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624405849"/>
                  </a:ext>
                </a:extLst>
              </a:tr>
              <a:tr h="200025">
                <a:tc>
                  <a:txBody>
                    <a:bodyPr/>
                    <a:lstStyle/>
                    <a:p>
                      <a:pPr algn="ctr" fontAlgn="ctr"/>
                      <a:r>
                        <a:rPr lang="en-US" sz="1200" u="none" strike="noStrike">
                          <a:effectLst/>
                        </a:rPr>
                        <a:t>2017</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329,156</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10</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$246,441</a:t>
                      </a:r>
                      <a:endParaRPr lang="en-US" sz="12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3808658425"/>
                  </a:ext>
                </a:extLst>
              </a:tr>
              <a:tr h="200025">
                <a:tc>
                  <a:txBody>
                    <a:bodyPr/>
                    <a:lstStyle/>
                    <a:p>
                      <a:pPr algn="ctr" fontAlgn="ctr"/>
                      <a:r>
                        <a:rPr lang="en-US" sz="1200" u="none" strike="noStrike">
                          <a:effectLst/>
                        </a:rPr>
                        <a:t>2016</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184,832</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8</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$128,843</a:t>
                      </a:r>
                      <a:endParaRPr lang="en-US" sz="12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214030189"/>
                  </a:ext>
                </a:extLst>
              </a:tr>
              <a:tr h="200025">
                <a:tc>
                  <a:txBody>
                    <a:bodyPr/>
                    <a:lstStyle/>
                    <a:p>
                      <a:pPr algn="ctr" fontAlgn="ctr"/>
                      <a:r>
                        <a:rPr lang="en-US" sz="1200" u="none" strike="noStrike">
                          <a:effectLst/>
                        </a:rPr>
                        <a:t>2015</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207,024</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11</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$144,312</a:t>
                      </a:r>
                      <a:endParaRPr lang="en-US" sz="12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1777191124"/>
                  </a:ext>
                </a:extLst>
              </a:tr>
              <a:tr h="200025">
                <a:tc>
                  <a:txBody>
                    <a:bodyPr/>
                    <a:lstStyle/>
                    <a:p>
                      <a:pPr algn="ctr" fontAlgn="ctr"/>
                      <a:r>
                        <a:rPr lang="en-US" sz="1200" u="none" strike="noStrike">
                          <a:effectLst/>
                        </a:rPr>
                        <a:t>2014</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164,965</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8</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$114,994</a:t>
                      </a:r>
                      <a:endParaRPr lang="en-US" sz="12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3489408987"/>
                  </a:ext>
                </a:extLst>
              </a:tr>
              <a:tr h="200025">
                <a:tc>
                  <a:txBody>
                    <a:bodyPr/>
                    <a:lstStyle/>
                    <a:p>
                      <a:pPr algn="ctr" fontAlgn="ctr"/>
                      <a:r>
                        <a:rPr lang="en-US" sz="1200" u="none" strike="noStrike">
                          <a:effectLst/>
                        </a:rPr>
                        <a:t>2013</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81,274</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a:effectLst/>
                        </a:rPr>
                        <a:t>4</a:t>
                      </a:r>
                      <a:endParaRPr lang="en-US"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dirty="0">
                          <a:effectLst/>
                        </a:rPr>
                        <a:t>$56,654</a:t>
                      </a:r>
                      <a:endParaRPr lang="en-US"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xmlns="" val="314296386"/>
                  </a:ext>
                </a:extLst>
              </a:tr>
            </a:tbl>
          </a:graphicData>
        </a:graphic>
      </p:graphicFrame>
    </p:spTree>
    <p:extLst>
      <p:ext uri="{BB962C8B-B14F-4D97-AF65-F5344CB8AC3E}">
        <p14:creationId xmlns:p14="http://schemas.microsoft.com/office/powerpoint/2010/main" val="10094345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768" y="127381"/>
            <a:ext cx="6998208" cy="384683"/>
          </a:xfrm>
        </p:spPr>
        <p:txBody>
          <a:bodyPr>
            <a:normAutofit fontScale="90000"/>
          </a:bodyPr>
          <a:lstStyle/>
          <a:p>
            <a:pPr algn="ctr"/>
            <a:r>
              <a:rPr lang="en-US" b="1" dirty="0" smtClean="0"/>
              <a:t>Oyster River</a:t>
            </a:r>
            <a:endParaRPr lang="en-US" b="1" dirty="0"/>
          </a:p>
        </p:txBody>
      </p:sp>
      <p:pic>
        <p:nvPicPr>
          <p:cNvPr id="4" name="Content Placeholder 3"/>
          <p:cNvPicPr>
            <a:picLocks noGrp="1" noChangeAspect="1"/>
          </p:cNvPicPr>
          <p:nvPr>
            <p:ph idx="1"/>
          </p:nvPr>
        </p:nvPicPr>
        <p:blipFill>
          <a:blip r:embed="rId2"/>
          <a:stretch>
            <a:fillRect/>
          </a:stretch>
        </p:blipFill>
        <p:spPr>
          <a:xfrm>
            <a:off x="246888" y="725586"/>
            <a:ext cx="8055864" cy="5961717"/>
          </a:xfrm>
          <a:prstGeom prst="rect">
            <a:avLst/>
          </a:prstGeom>
        </p:spPr>
      </p:pic>
      <p:sp>
        <p:nvSpPr>
          <p:cNvPr id="3" name="TextBox 2"/>
          <p:cNvSpPr txBox="1"/>
          <p:nvPr/>
        </p:nvSpPr>
        <p:spPr>
          <a:xfrm>
            <a:off x="8494776" y="1855211"/>
            <a:ext cx="3557016" cy="4832092"/>
          </a:xfrm>
          <a:prstGeom prst="rect">
            <a:avLst/>
          </a:prstGeom>
          <a:noFill/>
        </p:spPr>
        <p:txBody>
          <a:bodyPr wrap="square" rtlCol="0">
            <a:spAutoFit/>
          </a:bodyPr>
          <a:lstStyle/>
          <a:p>
            <a:r>
              <a:rPr lang="en-US" sz="1600" dirty="0"/>
              <a:t>Christopher Gallagher of Little Bay Beauties </a:t>
            </a:r>
          </a:p>
          <a:p>
            <a:pPr lvl="1"/>
            <a:r>
              <a:rPr lang="en-US" sz="1600" dirty="0"/>
              <a:t>2-acre site</a:t>
            </a:r>
          </a:p>
          <a:p>
            <a:pPr lvl="1"/>
            <a:r>
              <a:rPr lang="en-US" sz="1600" dirty="0"/>
              <a:t>bottom culture</a:t>
            </a:r>
          </a:p>
          <a:p>
            <a:pPr lvl="1"/>
            <a:r>
              <a:rPr lang="en-US" sz="1600" dirty="0"/>
              <a:t>Oysters, northern quahogs, soft shelled clams, and razor clams</a:t>
            </a:r>
          </a:p>
          <a:p>
            <a:endParaRPr lang="en-US" sz="1600" dirty="0"/>
          </a:p>
          <a:p>
            <a:r>
              <a:rPr lang="en-US" sz="1600" dirty="0"/>
              <a:t>Joseph Rankin of Hidden Coast Shellfish </a:t>
            </a:r>
          </a:p>
          <a:p>
            <a:pPr lvl="1"/>
            <a:r>
              <a:rPr lang="en-US" sz="1600" dirty="0"/>
              <a:t>2-acre site</a:t>
            </a:r>
          </a:p>
          <a:p>
            <a:pPr lvl="1"/>
            <a:r>
              <a:rPr lang="en-US" sz="1600" dirty="0"/>
              <a:t>bottom/suspended culture</a:t>
            </a:r>
          </a:p>
          <a:p>
            <a:pPr lvl="1"/>
            <a:r>
              <a:rPr lang="en-US" sz="1600" dirty="0"/>
              <a:t>Oysters</a:t>
            </a:r>
          </a:p>
          <a:p>
            <a:endParaRPr lang="en-US" sz="1600" dirty="0"/>
          </a:p>
          <a:p>
            <a:r>
              <a:rPr lang="en-US" sz="1600" dirty="0"/>
              <a:t>Brian </a:t>
            </a:r>
            <a:r>
              <a:rPr lang="en-US" sz="1600" dirty="0" err="1"/>
              <a:t>Gennaco</a:t>
            </a:r>
            <a:r>
              <a:rPr lang="en-US" sz="1600" dirty="0"/>
              <a:t> of Virgin Oyster Company</a:t>
            </a:r>
          </a:p>
          <a:p>
            <a:pPr lvl="1"/>
            <a:r>
              <a:rPr lang="en-US" sz="1600" dirty="0"/>
              <a:t>2.1-acre site</a:t>
            </a:r>
          </a:p>
          <a:p>
            <a:pPr lvl="1"/>
            <a:r>
              <a:rPr lang="en-US" sz="1600" dirty="0"/>
              <a:t>bottom/suspended culture</a:t>
            </a:r>
          </a:p>
          <a:p>
            <a:pPr lvl="1"/>
            <a:r>
              <a:rPr lang="en-US" sz="1600" dirty="0"/>
              <a:t>Oysters, northern quahogs, soft shelled clams, and razor clams</a:t>
            </a:r>
          </a:p>
          <a:p>
            <a:endParaRPr lang="en-US" dirty="0"/>
          </a:p>
          <a:p>
            <a:endParaRPr lang="en-US" dirty="0"/>
          </a:p>
        </p:txBody>
      </p:sp>
      <p:sp>
        <p:nvSpPr>
          <p:cNvPr id="5" name="Title 1"/>
          <p:cNvSpPr txBox="1">
            <a:spLocks/>
          </p:cNvSpPr>
          <p:nvPr/>
        </p:nvSpPr>
        <p:spPr>
          <a:xfrm>
            <a:off x="8866632" y="734730"/>
            <a:ext cx="2599944" cy="7412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t>3 applications</a:t>
            </a:r>
            <a:endParaRPr lang="en-US" sz="3200" b="1" dirty="0"/>
          </a:p>
        </p:txBody>
      </p:sp>
    </p:spTree>
    <p:extLst>
      <p:ext uri="{BB962C8B-B14F-4D97-AF65-F5344CB8AC3E}">
        <p14:creationId xmlns:p14="http://schemas.microsoft.com/office/powerpoint/2010/main" val="2479359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7344" y="118237"/>
            <a:ext cx="10515600" cy="1325563"/>
          </a:xfrm>
        </p:spPr>
        <p:txBody>
          <a:bodyPr/>
          <a:lstStyle/>
          <a:p>
            <a:pPr algn="ctr"/>
            <a:r>
              <a:rPr lang="en-US" b="1" dirty="0" smtClean="0"/>
              <a:t>Proposed Aquaculture Gear</a:t>
            </a:r>
            <a:endParaRPr lang="en-US" b="1" dirty="0"/>
          </a:p>
        </p:txBody>
      </p:sp>
      <p:sp>
        <p:nvSpPr>
          <p:cNvPr id="3" name="Content Placeholder 2"/>
          <p:cNvSpPr>
            <a:spLocks noGrp="1"/>
          </p:cNvSpPr>
          <p:nvPr>
            <p:ph idx="1"/>
          </p:nvPr>
        </p:nvSpPr>
        <p:spPr>
          <a:xfrm>
            <a:off x="371856" y="1443800"/>
            <a:ext cx="5279136" cy="4351338"/>
          </a:xfrm>
        </p:spPr>
        <p:txBody>
          <a:bodyPr/>
          <a:lstStyle/>
          <a:p>
            <a:pPr marL="0" indent="0">
              <a:buNone/>
            </a:pPr>
            <a:r>
              <a:rPr lang="en-US" dirty="0" smtClean="0"/>
              <a:t>Types of Gear</a:t>
            </a:r>
          </a:p>
          <a:p>
            <a:pPr lvl="1"/>
            <a:r>
              <a:rPr lang="en-US" dirty="0" smtClean="0"/>
              <a:t>No gear (planting oysters directly onto substrate)</a:t>
            </a:r>
          </a:p>
          <a:p>
            <a:pPr lvl="1"/>
            <a:r>
              <a:rPr lang="en-US" dirty="0" smtClean="0"/>
              <a:t>Trays</a:t>
            </a:r>
          </a:p>
          <a:p>
            <a:pPr lvl="1"/>
            <a:r>
              <a:rPr lang="en-US" dirty="0" smtClean="0"/>
              <a:t>Mesh Bags</a:t>
            </a:r>
          </a:p>
          <a:p>
            <a:pPr lvl="1"/>
            <a:r>
              <a:rPr lang="en-US" dirty="0" smtClean="0"/>
              <a:t>Cages</a:t>
            </a:r>
          </a:p>
          <a:p>
            <a:pPr lvl="1"/>
            <a:r>
              <a:rPr lang="en-US" dirty="0" smtClean="0"/>
              <a:t>Floating gear (Oyster </a:t>
            </a:r>
            <a:r>
              <a:rPr lang="en-US" dirty="0" err="1" smtClean="0"/>
              <a:t>Gros</a:t>
            </a:r>
            <a:r>
              <a:rPr lang="en-US" dirty="0" smtClean="0"/>
              <a:t>)</a:t>
            </a:r>
            <a:endParaRPr lang="en-US" dirty="0"/>
          </a:p>
        </p:txBody>
      </p:sp>
      <p:sp>
        <p:nvSpPr>
          <p:cNvPr id="4" name="TextBox 3"/>
          <p:cNvSpPr txBox="1"/>
          <p:nvPr/>
        </p:nvSpPr>
        <p:spPr>
          <a:xfrm>
            <a:off x="6553200" y="1443800"/>
            <a:ext cx="4946904" cy="4678204"/>
          </a:xfrm>
          <a:prstGeom prst="rect">
            <a:avLst/>
          </a:prstGeom>
          <a:noFill/>
        </p:spPr>
        <p:txBody>
          <a:bodyPr wrap="square" rtlCol="0">
            <a:spAutoFit/>
          </a:bodyPr>
          <a:lstStyle/>
          <a:p>
            <a:r>
              <a:rPr lang="en-US" sz="2000" dirty="0"/>
              <a:t>Christopher Gallagher of Little Bay </a:t>
            </a:r>
            <a:r>
              <a:rPr lang="en-US" sz="2000" dirty="0" smtClean="0"/>
              <a:t>Beauties</a:t>
            </a:r>
          </a:p>
          <a:p>
            <a:pPr marL="742950" lvl="1" indent="-285750">
              <a:buFont typeface="Wingdings" panose="05000000000000000000" pitchFamily="2" charset="2"/>
              <a:buChar char="§"/>
            </a:pPr>
            <a:r>
              <a:rPr lang="en-US" sz="2000" dirty="0" smtClean="0"/>
              <a:t>Bottom seeding</a:t>
            </a:r>
          </a:p>
          <a:p>
            <a:pPr marL="742950" lvl="1" indent="-285750">
              <a:buFont typeface="Wingdings" panose="05000000000000000000" pitchFamily="2" charset="2"/>
              <a:buChar char="§"/>
            </a:pPr>
            <a:r>
              <a:rPr lang="en-US" sz="2000" dirty="0" smtClean="0"/>
              <a:t>Trays </a:t>
            </a:r>
            <a:r>
              <a:rPr lang="en-US" sz="2000" dirty="0"/>
              <a:t>(30” x 36” x 16</a:t>
            </a:r>
            <a:r>
              <a:rPr lang="en-US" sz="2000" dirty="0" smtClean="0"/>
              <a:t>”)</a:t>
            </a:r>
          </a:p>
          <a:p>
            <a:pPr marL="742950" lvl="1" indent="-285750">
              <a:buFont typeface="Wingdings" panose="05000000000000000000" pitchFamily="2" charset="2"/>
              <a:buChar char="§"/>
            </a:pPr>
            <a:r>
              <a:rPr lang="en-US" sz="2000" dirty="0" smtClean="0"/>
              <a:t>Stacking Trays/Cages (30” x 36” x 16”)</a:t>
            </a:r>
            <a:endParaRPr lang="en-US" sz="2000" dirty="0"/>
          </a:p>
          <a:p>
            <a:endParaRPr lang="en-US" sz="2000" dirty="0"/>
          </a:p>
          <a:p>
            <a:r>
              <a:rPr lang="en-US" sz="2000" dirty="0"/>
              <a:t>Joseph Rankin of Hidden Coast Shellfish </a:t>
            </a:r>
            <a:endParaRPr lang="en-US" sz="2000" dirty="0" smtClean="0"/>
          </a:p>
          <a:p>
            <a:pPr marL="742950" lvl="1" indent="-285750">
              <a:buFont typeface="Wingdings" panose="05000000000000000000" pitchFamily="2" charset="2"/>
              <a:buChar char="§"/>
            </a:pPr>
            <a:r>
              <a:rPr lang="en-US" sz="2000" dirty="0" err="1" smtClean="0"/>
              <a:t>OysterGros</a:t>
            </a:r>
            <a:r>
              <a:rPr lang="en-US" sz="2000" dirty="0" smtClean="0"/>
              <a:t> (Floating gear) 3’ x 5’ x 2’</a:t>
            </a:r>
            <a:endParaRPr lang="en-US" sz="2000" dirty="0"/>
          </a:p>
          <a:p>
            <a:pPr marL="742950" lvl="1" indent="-285750">
              <a:buFont typeface="Wingdings" panose="05000000000000000000" pitchFamily="2" charset="2"/>
              <a:buChar char="§"/>
            </a:pPr>
            <a:r>
              <a:rPr lang="en-US" sz="2000" dirty="0"/>
              <a:t>Trays </a:t>
            </a:r>
            <a:r>
              <a:rPr lang="en-US" sz="2000" dirty="0" smtClean="0"/>
              <a:t>(3’ x 4’ x 6”)</a:t>
            </a:r>
          </a:p>
          <a:p>
            <a:pPr marL="742950" lvl="1" indent="-285750">
              <a:buFont typeface="Wingdings" panose="05000000000000000000" pitchFamily="2" charset="2"/>
              <a:buChar char="§"/>
            </a:pPr>
            <a:r>
              <a:rPr lang="en-US" sz="2000" dirty="0" smtClean="0"/>
              <a:t>Cages</a:t>
            </a:r>
            <a:endParaRPr lang="en-US" sz="2000" dirty="0"/>
          </a:p>
          <a:p>
            <a:endParaRPr lang="en-US" sz="2000" dirty="0"/>
          </a:p>
          <a:p>
            <a:r>
              <a:rPr lang="en-US" sz="2000" dirty="0"/>
              <a:t>Brian </a:t>
            </a:r>
            <a:r>
              <a:rPr lang="en-US" sz="2000" dirty="0" err="1"/>
              <a:t>Gennaco</a:t>
            </a:r>
            <a:r>
              <a:rPr lang="en-US" sz="2000" dirty="0"/>
              <a:t> of Virgin Oyster Company</a:t>
            </a:r>
          </a:p>
          <a:p>
            <a:pPr marL="742950" lvl="1" indent="-285750">
              <a:buFont typeface="Wingdings" panose="05000000000000000000" pitchFamily="2" charset="2"/>
              <a:buChar char="§"/>
            </a:pPr>
            <a:r>
              <a:rPr lang="en-US" sz="2000" dirty="0" err="1"/>
              <a:t>OysterGros</a:t>
            </a:r>
            <a:r>
              <a:rPr lang="en-US" sz="2000" dirty="0"/>
              <a:t> (Floating gear) 3’ x 5’ x 2’</a:t>
            </a:r>
          </a:p>
          <a:p>
            <a:pPr marL="742950" lvl="1" indent="-285750">
              <a:buFont typeface="Wingdings" panose="05000000000000000000" pitchFamily="2" charset="2"/>
              <a:buChar char="§"/>
            </a:pPr>
            <a:r>
              <a:rPr lang="en-US" sz="2000" dirty="0" smtClean="0"/>
              <a:t>Cages </a:t>
            </a:r>
            <a:r>
              <a:rPr lang="en-US" sz="2000" dirty="0"/>
              <a:t>(3’ x 4</a:t>
            </a:r>
            <a:r>
              <a:rPr lang="en-US" sz="2000" dirty="0" smtClean="0"/>
              <a:t>’ </a:t>
            </a:r>
            <a:r>
              <a:rPr lang="en-US" sz="2000" dirty="0"/>
              <a:t>x </a:t>
            </a:r>
            <a:r>
              <a:rPr lang="en-US" sz="2000" dirty="0" smtClean="0"/>
              <a:t>21”)</a:t>
            </a:r>
          </a:p>
          <a:p>
            <a:pPr marL="742950" lvl="1" indent="-285750">
              <a:buFont typeface="Wingdings" panose="05000000000000000000" pitchFamily="2" charset="2"/>
              <a:buChar char="§"/>
            </a:pPr>
            <a:r>
              <a:rPr lang="en-US" sz="2000" dirty="0" smtClean="0"/>
              <a:t>Bottom seeding</a:t>
            </a:r>
            <a:endParaRPr lang="en-US" sz="2000" dirty="0"/>
          </a:p>
          <a:p>
            <a:endParaRPr lang="en-US" dirty="0"/>
          </a:p>
        </p:txBody>
      </p:sp>
    </p:spTree>
    <p:extLst>
      <p:ext uri="{BB962C8B-B14F-4D97-AF65-F5344CB8AC3E}">
        <p14:creationId xmlns:p14="http://schemas.microsoft.com/office/powerpoint/2010/main" val="1527103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Mesh bags</a:t>
            </a:r>
            <a:endParaRPr lang="en-US" dirty="0"/>
          </a:p>
        </p:txBody>
      </p:sp>
      <p:pic>
        <p:nvPicPr>
          <p:cNvPr id="6" name="Content Placeholder 5"/>
          <p:cNvPicPr>
            <a:picLocks noGrp="1" noChangeAspect="1"/>
          </p:cNvPicPr>
          <p:nvPr>
            <p:ph idx="1"/>
          </p:nvPr>
        </p:nvPicPr>
        <p:blipFill>
          <a:blip r:embed="rId2"/>
          <a:stretch>
            <a:fillRect/>
          </a:stretch>
        </p:blipFill>
        <p:spPr>
          <a:xfrm>
            <a:off x="917448" y="1849596"/>
            <a:ext cx="3810000" cy="3114675"/>
          </a:xfrm>
          <a:prstGeom prst="rect">
            <a:avLst/>
          </a:prstGeom>
        </p:spPr>
      </p:pic>
      <p:pic>
        <p:nvPicPr>
          <p:cNvPr id="7" name="Picture 6"/>
          <p:cNvPicPr>
            <a:picLocks noChangeAspect="1"/>
          </p:cNvPicPr>
          <p:nvPr/>
        </p:nvPicPr>
        <p:blipFill>
          <a:blip r:embed="rId3"/>
          <a:stretch>
            <a:fillRect/>
          </a:stretch>
        </p:blipFill>
        <p:spPr>
          <a:xfrm>
            <a:off x="5227129" y="1849596"/>
            <a:ext cx="5724525" cy="4276725"/>
          </a:xfrm>
          <a:prstGeom prst="rect">
            <a:avLst/>
          </a:prstGeom>
        </p:spPr>
      </p:pic>
    </p:spTree>
    <p:extLst>
      <p:ext uri="{BB962C8B-B14F-4D97-AF65-F5344CB8AC3E}">
        <p14:creationId xmlns:p14="http://schemas.microsoft.com/office/powerpoint/2010/main" val="27916210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7875"/>
          </a:xfrm>
        </p:spPr>
        <p:txBody>
          <a:bodyPr/>
          <a:lstStyle/>
          <a:p>
            <a:pPr algn="ctr"/>
            <a:r>
              <a:rPr lang="en-US" dirty="0" smtClean="0"/>
              <a:t>Trays</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5060" y="1514729"/>
            <a:ext cx="5801784" cy="4351338"/>
          </a:xfrm>
        </p:spPr>
      </p:pic>
      <p:pic>
        <p:nvPicPr>
          <p:cNvPr id="9" name="Picture 8"/>
          <p:cNvPicPr>
            <a:picLocks noChangeAspect="1"/>
          </p:cNvPicPr>
          <p:nvPr/>
        </p:nvPicPr>
        <p:blipFill>
          <a:blip r:embed="rId3"/>
          <a:stretch>
            <a:fillRect/>
          </a:stretch>
        </p:blipFill>
        <p:spPr>
          <a:xfrm>
            <a:off x="6326844" y="1514729"/>
            <a:ext cx="4344204" cy="4373756"/>
          </a:xfrm>
          <a:prstGeom prst="rect">
            <a:avLst/>
          </a:prstGeom>
        </p:spPr>
      </p:pic>
    </p:spTree>
    <p:extLst>
      <p:ext uri="{BB962C8B-B14F-4D97-AF65-F5344CB8AC3E}">
        <p14:creationId xmlns:p14="http://schemas.microsoft.com/office/powerpoint/2010/main" val="6966800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Trays</a:t>
            </a:r>
            <a:endParaRPr lang="en-US" dirty="0"/>
          </a:p>
        </p:txBody>
      </p:sp>
      <p:pic>
        <p:nvPicPr>
          <p:cNvPr id="4" name="Content Placeholder 3"/>
          <p:cNvPicPr>
            <a:picLocks noGrp="1" noChangeAspect="1"/>
          </p:cNvPicPr>
          <p:nvPr>
            <p:ph idx="1"/>
          </p:nvPr>
        </p:nvPicPr>
        <p:blipFill>
          <a:blip r:embed="rId2"/>
          <a:stretch>
            <a:fillRect/>
          </a:stretch>
        </p:blipFill>
        <p:spPr>
          <a:xfrm>
            <a:off x="3186325" y="1825625"/>
            <a:ext cx="5819349" cy="4351338"/>
          </a:xfrm>
          <a:prstGeom prst="rect">
            <a:avLst/>
          </a:prstGeom>
        </p:spPr>
      </p:pic>
    </p:spTree>
    <p:extLst>
      <p:ext uri="{BB962C8B-B14F-4D97-AF65-F5344CB8AC3E}">
        <p14:creationId xmlns:p14="http://schemas.microsoft.com/office/powerpoint/2010/main" val="2861053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715512" cy="1161923"/>
          </a:xfrm>
        </p:spPr>
        <p:txBody>
          <a:bodyPr/>
          <a:lstStyle/>
          <a:p>
            <a:r>
              <a:rPr lang="en-US" dirty="0" smtClean="0"/>
              <a:t>Cages</a:t>
            </a:r>
            <a:endParaRPr lang="en-US" dirty="0"/>
          </a:p>
        </p:txBody>
      </p:sp>
      <p:pic>
        <p:nvPicPr>
          <p:cNvPr id="4" name="Content Placeholder 3"/>
          <p:cNvPicPr>
            <a:picLocks noGrp="1" noChangeAspect="1"/>
          </p:cNvPicPr>
          <p:nvPr>
            <p:ph idx="1"/>
          </p:nvPr>
        </p:nvPicPr>
        <p:blipFill>
          <a:blip r:embed="rId2"/>
          <a:stretch>
            <a:fillRect/>
          </a:stretch>
        </p:blipFill>
        <p:spPr>
          <a:xfrm>
            <a:off x="937260" y="2057051"/>
            <a:ext cx="3276600" cy="3943350"/>
          </a:xfrm>
          <a:prstGeom prst="rect">
            <a:avLst/>
          </a:prstGeom>
        </p:spPr>
      </p:pic>
      <p:pic>
        <p:nvPicPr>
          <p:cNvPr id="5" name="Picture 4"/>
          <p:cNvPicPr>
            <a:picLocks noChangeAspect="1"/>
          </p:cNvPicPr>
          <p:nvPr/>
        </p:nvPicPr>
        <p:blipFill>
          <a:blip r:embed="rId3"/>
          <a:stretch>
            <a:fillRect/>
          </a:stretch>
        </p:blipFill>
        <p:spPr>
          <a:xfrm>
            <a:off x="4705350" y="494951"/>
            <a:ext cx="6648450" cy="5505450"/>
          </a:xfrm>
          <a:prstGeom prst="rect">
            <a:avLst/>
          </a:prstGeom>
        </p:spPr>
      </p:pic>
    </p:spTree>
    <p:extLst>
      <p:ext uri="{BB962C8B-B14F-4D97-AF65-F5344CB8AC3E}">
        <p14:creationId xmlns:p14="http://schemas.microsoft.com/office/powerpoint/2010/main" val="19587794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3323</TotalTime>
  <Words>663</Words>
  <Application>Microsoft Office PowerPoint</Application>
  <PresentationFormat>Custom</PresentationFormat>
  <Paragraphs>129</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Oyster River  Aquaculture proposals </vt:lpstr>
      <vt:lpstr>PowerPoint Presentation</vt:lpstr>
      <vt:lpstr>Oyster Aquaculture in Little Bay</vt:lpstr>
      <vt:lpstr>Oyster River</vt:lpstr>
      <vt:lpstr>Proposed Aquaculture Gear</vt:lpstr>
      <vt:lpstr>Mesh bags</vt:lpstr>
      <vt:lpstr>Trays</vt:lpstr>
      <vt:lpstr>Trays</vt:lpstr>
      <vt:lpstr>Cages</vt:lpstr>
      <vt:lpstr>Floating Gear</vt:lpstr>
      <vt:lpstr>PowerPoint Presentation</vt:lpstr>
      <vt:lpstr>Fish and Game rules used to determine if a site should be licensed</vt:lpstr>
      <vt:lpstr>Public comments</vt:lpstr>
      <vt:lpstr>PowerPoint Presentation</vt:lpstr>
      <vt:lpstr>PowerPoint Presentation</vt:lpstr>
      <vt:lpstr>PowerPoint Presentation</vt:lpstr>
      <vt:lpstr>PowerPoint Presentation</vt:lpstr>
      <vt:lpstr>PowerPoint Presentation</vt:lpstr>
    </vt:vector>
  </TitlesOfParts>
  <Company>State of New Hampshire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Robert.L.Eckert</dc:creator>
  <cp:lastModifiedBy>Karen Edwards</cp:lastModifiedBy>
  <cp:revision>36</cp:revision>
  <dcterms:created xsi:type="dcterms:W3CDTF">2019-08-21T18:57:22Z</dcterms:created>
  <dcterms:modified xsi:type="dcterms:W3CDTF">2019-08-29T18:10:13Z</dcterms:modified>
</cp:coreProperties>
</file>