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6" r:id="rId2"/>
  </p:sldMasterIdLst>
  <p:notesMasterIdLst>
    <p:notesMasterId r:id="rId17"/>
  </p:notesMasterIdLst>
  <p:sldIdLst>
    <p:sldId id="273" r:id="rId3"/>
    <p:sldId id="391" r:id="rId4"/>
    <p:sldId id="388" r:id="rId5"/>
    <p:sldId id="392" r:id="rId6"/>
    <p:sldId id="394" r:id="rId7"/>
    <p:sldId id="381" r:id="rId8"/>
    <p:sldId id="390" r:id="rId9"/>
    <p:sldId id="393" r:id="rId10"/>
    <p:sldId id="389" r:id="rId11"/>
    <p:sldId id="257" r:id="rId12"/>
    <p:sldId id="382" r:id="rId13"/>
    <p:sldId id="268" r:id="rId14"/>
    <p:sldId id="395" r:id="rId15"/>
    <p:sldId id="263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9" d="100"/>
          <a:sy n="129" d="100"/>
        </p:scale>
        <p:origin x="1793" y="75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927ACA-56B9-4423-BF9E-24AF4A8DB997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94ED85-ABCA-4F48-A8FF-10DC6B6AD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334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4ED85-ABCA-4F48-A8FF-10DC6B6AD35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73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3948B-9496-420C-810E-1E1A3F4C0CF8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6D559-EF29-4BF4-A044-B12B72016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551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3948B-9496-420C-810E-1E1A3F4C0CF8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6D559-EF29-4BF4-A044-B12B72016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159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3948B-9496-420C-810E-1E1A3F4C0CF8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6D559-EF29-4BF4-A044-B12B72016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381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3948B-9496-420C-810E-1E1A3F4C0C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6D559-EF29-4BF4-A044-B12B72016C9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0582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3948B-9496-420C-810E-1E1A3F4C0C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6D559-EF29-4BF4-A044-B12B72016C9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6083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3948B-9496-420C-810E-1E1A3F4C0C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6D559-EF29-4BF4-A044-B12B72016C9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4605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3948B-9496-420C-810E-1E1A3F4C0C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6D559-EF29-4BF4-A044-B12B72016C9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7191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3948B-9496-420C-810E-1E1A3F4C0C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6D559-EF29-4BF4-A044-B12B72016C9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1176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3948B-9496-420C-810E-1E1A3F4C0C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6D559-EF29-4BF4-A044-B12B72016C9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2491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3948B-9496-420C-810E-1E1A3F4C0C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6D559-EF29-4BF4-A044-B12B72016C9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3130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3948B-9496-420C-810E-1E1A3F4C0C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6D559-EF29-4BF4-A044-B12B72016C9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713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3948B-9496-420C-810E-1E1A3F4C0CF8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6D559-EF29-4BF4-A044-B12B72016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7437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3948B-9496-420C-810E-1E1A3F4C0C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6D559-EF29-4BF4-A044-B12B72016C9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5170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3948B-9496-420C-810E-1E1A3F4C0C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6D559-EF29-4BF4-A044-B12B72016C9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8628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3948B-9496-420C-810E-1E1A3F4C0C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6D559-EF29-4BF4-A044-B12B72016C9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361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3948B-9496-420C-810E-1E1A3F4C0CF8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6D559-EF29-4BF4-A044-B12B72016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2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3948B-9496-420C-810E-1E1A3F4C0CF8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6D559-EF29-4BF4-A044-B12B72016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9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3948B-9496-420C-810E-1E1A3F4C0CF8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6D559-EF29-4BF4-A044-B12B72016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153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3948B-9496-420C-810E-1E1A3F4C0CF8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6D559-EF29-4BF4-A044-B12B72016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553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3948B-9496-420C-810E-1E1A3F4C0CF8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6D559-EF29-4BF4-A044-B12B72016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887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3948B-9496-420C-810E-1E1A3F4C0CF8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6D559-EF29-4BF4-A044-B12B72016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688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3948B-9496-420C-810E-1E1A3F4C0CF8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6D559-EF29-4BF4-A044-B12B72016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645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A3948B-9496-420C-810E-1E1A3F4C0CF8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66D559-EF29-4BF4-A044-B12B72016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672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A3948B-9496-420C-810E-1E1A3F4C0C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66D559-EF29-4BF4-A044-B12B72016C9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480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jpe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g"/><Relationship Id="rId9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486251"/>
            <a:ext cx="70866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Planned Unit Developments</a:t>
            </a:r>
          </a:p>
          <a:p>
            <a:pPr algn="ctr"/>
            <a:r>
              <a:rPr lang="en-US" sz="2800" dirty="0"/>
              <a:t>Presentation to Durham Planning Board</a:t>
            </a:r>
          </a:p>
          <a:p>
            <a:pPr algn="ctr"/>
            <a:r>
              <a:rPr lang="en-US" sz="2400" dirty="0"/>
              <a:t>October 11, 2023</a:t>
            </a:r>
          </a:p>
          <a:p>
            <a:pPr algn="ctr"/>
            <a:r>
              <a:rPr lang="en-US" dirty="0"/>
              <a:t>(by Town Planner Michael Behrendt)</a:t>
            </a:r>
          </a:p>
        </p:txBody>
      </p:sp>
      <p:pic>
        <p:nvPicPr>
          <p:cNvPr id="4" name="Picture 3" descr="A map of a neighborhood&#10;&#10;Description automatically generated">
            <a:extLst>
              <a:ext uri="{FF2B5EF4-FFF2-40B4-BE49-F238E27FC236}">
                <a16:creationId xmlns:a16="http://schemas.microsoft.com/office/drawing/2014/main" id="{0B3D9408-0F48-896B-FD4E-B2039126E6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713517"/>
            <a:ext cx="3218155" cy="2209800"/>
          </a:xfrm>
          <a:prstGeom prst="rect">
            <a:avLst/>
          </a:prstGeom>
        </p:spPr>
      </p:pic>
      <p:pic>
        <p:nvPicPr>
          <p:cNvPr id="6" name="Picture 5" descr="A person riding a bike on a street corner&#10;&#10;Description automatically generated">
            <a:extLst>
              <a:ext uri="{FF2B5EF4-FFF2-40B4-BE49-F238E27FC236}">
                <a16:creationId xmlns:a16="http://schemas.microsoft.com/office/drawing/2014/main" id="{D7CC7262-C92E-1906-09AD-0F208FF5E2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700" y="3534732"/>
            <a:ext cx="4229100" cy="2819400"/>
          </a:xfrm>
          <a:prstGeom prst="rect">
            <a:avLst/>
          </a:prstGeom>
        </p:spPr>
      </p:pic>
      <p:pic>
        <p:nvPicPr>
          <p:cNvPr id="5" name="Picture 4" descr="A house with a few windows&#10;&#10;Description automatically generated with medium confidence">
            <a:extLst>
              <a:ext uri="{FF2B5EF4-FFF2-40B4-BE49-F238E27FC236}">
                <a16:creationId xmlns:a16="http://schemas.microsoft.com/office/drawing/2014/main" id="{F9B896CD-95DF-F113-9443-C444C07E9C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362200"/>
            <a:ext cx="5715000" cy="974148"/>
          </a:xfrm>
          <a:prstGeom prst="rect">
            <a:avLst/>
          </a:prstGeom>
        </p:spPr>
      </p:pic>
      <p:pic>
        <p:nvPicPr>
          <p:cNvPr id="8" name="Picture 7" descr="A close-up of a street light&#10;&#10;Description automatically generated">
            <a:extLst>
              <a:ext uri="{FF2B5EF4-FFF2-40B4-BE49-F238E27FC236}">
                <a16:creationId xmlns:a16="http://schemas.microsoft.com/office/drawing/2014/main" id="{910ECCE8-0307-687A-B794-CD4CEC58C3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228600"/>
            <a:ext cx="1261918" cy="95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023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228600"/>
            <a:ext cx="7315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Some Possible Basic Requirements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" y="1442353"/>
            <a:ext cx="65532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marR="0" indent="-457200">
              <a:spcBef>
                <a:spcPts val="0"/>
              </a:spcBef>
              <a:spcAft>
                <a:spcPts val="1200"/>
              </a:spcAft>
            </a:pPr>
            <a:r>
              <a:rPr lang="en-US" sz="2000" u="sng" dirty="0">
                <a:effectLst/>
                <a:ea typeface="Times New Roman" panose="02020603050405020304" pitchFamily="18" charset="0"/>
              </a:rPr>
              <a:t>Location</a:t>
            </a:r>
            <a:r>
              <a:rPr lang="en-US" sz="2000" dirty="0">
                <a:effectLst/>
                <a:ea typeface="Times New Roman" panose="02020603050405020304" pitchFamily="18" charset="0"/>
              </a:rPr>
              <a:t>:  Allowed only in the ORLI and MUDOR zoning districts. </a:t>
            </a:r>
          </a:p>
          <a:p>
            <a:pPr marL="914400" marR="0" indent="-457200">
              <a:spcBef>
                <a:spcPts val="0"/>
              </a:spcBef>
              <a:spcAft>
                <a:spcPts val="1200"/>
              </a:spcAft>
            </a:pPr>
            <a:r>
              <a:rPr lang="en-US" sz="2000" u="sng" dirty="0">
                <a:effectLst/>
                <a:ea typeface="Times New Roman" panose="02020603050405020304" pitchFamily="18" charset="0"/>
              </a:rPr>
              <a:t>Parcel Size</a:t>
            </a:r>
            <a:r>
              <a:rPr lang="en-US" sz="2000" dirty="0">
                <a:effectLst/>
                <a:ea typeface="Times New Roman" panose="02020603050405020304" pitchFamily="18" charset="0"/>
              </a:rPr>
              <a:t>:  Minimum of 25 acres under unified control.</a:t>
            </a:r>
          </a:p>
          <a:p>
            <a:pPr marL="914400" marR="0" indent="-457200">
              <a:spcBef>
                <a:spcPts val="0"/>
              </a:spcBef>
              <a:spcAft>
                <a:spcPts val="1200"/>
              </a:spcAft>
            </a:pPr>
            <a:r>
              <a:rPr lang="en-US" sz="2000" u="sng" dirty="0">
                <a:effectLst/>
                <a:ea typeface="Times New Roman" panose="02020603050405020304" pitchFamily="18" charset="0"/>
              </a:rPr>
              <a:t>Utilities</a:t>
            </a:r>
            <a:r>
              <a:rPr lang="en-US" sz="2000" dirty="0">
                <a:effectLst/>
                <a:ea typeface="Times New Roman" panose="02020603050405020304" pitchFamily="18" charset="0"/>
              </a:rPr>
              <a:t>:  Must use Town water and sewer. </a:t>
            </a:r>
          </a:p>
          <a:p>
            <a:pPr marL="914400" marR="0" indent="-457200">
              <a:spcBef>
                <a:spcPts val="0"/>
              </a:spcBef>
              <a:spcAft>
                <a:spcPts val="1200"/>
              </a:spcAft>
            </a:pPr>
            <a:r>
              <a:rPr lang="en-US" sz="2000" u="sng" dirty="0">
                <a:effectLst/>
                <a:ea typeface="Times New Roman" panose="02020603050405020304" pitchFamily="18" charset="0"/>
              </a:rPr>
              <a:t>Uses</a:t>
            </a:r>
            <a:r>
              <a:rPr lang="en-US" sz="2000" dirty="0">
                <a:effectLst/>
                <a:ea typeface="Times New Roman" panose="02020603050405020304" pitchFamily="18" charset="0"/>
              </a:rPr>
              <a:t>:  Must include mix of uses – residential, retail, restaurant, office, </a:t>
            </a:r>
            <a:r>
              <a:rPr lang="en-US" sz="2000" dirty="0">
                <a:ea typeface="Times New Roman" panose="02020603050405020304" pitchFamily="18" charset="0"/>
              </a:rPr>
              <a:t>hotel, </a:t>
            </a:r>
            <a:r>
              <a:rPr lang="en-US" sz="2000" dirty="0">
                <a:effectLst/>
                <a:ea typeface="Times New Roman" panose="02020603050405020304" pitchFamily="18" charset="0"/>
              </a:rPr>
              <a:t>light industry, agriculture.</a:t>
            </a:r>
          </a:p>
          <a:p>
            <a:pPr marL="914400" marR="0" indent="-457200">
              <a:spcBef>
                <a:spcPts val="0"/>
              </a:spcBef>
              <a:spcAft>
                <a:spcPts val="1200"/>
              </a:spcAft>
            </a:pPr>
            <a:r>
              <a:rPr lang="en-US" sz="2000" u="sng" dirty="0">
                <a:ea typeface="Times New Roman" panose="02020603050405020304" pitchFamily="18" charset="0"/>
              </a:rPr>
              <a:t>Open Space</a:t>
            </a:r>
            <a:r>
              <a:rPr lang="en-US" sz="2000" dirty="0">
                <a:ea typeface="Times New Roman" panose="02020603050405020304" pitchFamily="18" charset="0"/>
              </a:rPr>
              <a:t>:  Must have a minimum of 25% open space.</a:t>
            </a:r>
          </a:p>
          <a:p>
            <a:pPr marL="914400" marR="0" indent="-457200">
              <a:spcBef>
                <a:spcPts val="0"/>
              </a:spcBef>
              <a:spcAft>
                <a:spcPts val="1200"/>
              </a:spcAft>
            </a:pPr>
            <a:r>
              <a:rPr lang="en-US" sz="2000" u="sng" dirty="0">
                <a:ea typeface="Times New Roman" panose="02020603050405020304" pitchFamily="18" charset="0"/>
              </a:rPr>
              <a:t>Components</a:t>
            </a:r>
            <a:r>
              <a:rPr lang="en-US" sz="2000" dirty="0">
                <a:ea typeface="Times New Roman" panose="02020603050405020304" pitchFamily="18" charset="0"/>
              </a:rPr>
              <a:t>:  Must include detailed plans for architecture, landscaping, pedestrian ways, lighting, street furniture, focal points, etc.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14400" marR="0" indent="-457200">
              <a:spcBef>
                <a:spcPts val="0"/>
              </a:spcBef>
              <a:spcAft>
                <a:spcPts val="0"/>
              </a:spcAft>
            </a:pP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89DB00-0957-6D25-0A38-03685BE0E8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00" t="11481" r="66666" b="33704"/>
          <a:stretch/>
        </p:blipFill>
        <p:spPr>
          <a:xfrm>
            <a:off x="6811662" y="1143000"/>
            <a:ext cx="1845276" cy="2438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D27AB1-2B24-090B-0567-D82FAE6BE1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499" t="7037" r="48334" b="42593"/>
          <a:stretch/>
        </p:blipFill>
        <p:spPr>
          <a:xfrm>
            <a:off x="6629400" y="3906143"/>
            <a:ext cx="22098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7255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16088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868488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19200" y="262496"/>
            <a:ext cx="655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Criteria for Review of Proposals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944033"/>
            <a:ext cx="86106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900"/>
              </a:spcAft>
            </a:pP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The Town Council and Planning Board shall determine in their sole discretion if the proposal generally meets these criteria and is worthy of the special consideration afforded a Planned Unit Development. The proposed PUD:</a:t>
            </a:r>
          </a:p>
          <a:p>
            <a:pPr marL="342900" marR="0" indent="-342900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conforms with the intent, requirements, and objectives of this article.</a:t>
            </a:r>
          </a:p>
          <a:p>
            <a:pPr marL="342900" marR="0" lvl="0" indent="-342900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>
                <a:tab pos="0" algn="l"/>
                <a:tab pos="342900" algn="l"/>
              </a:tabLst>
            </a:pP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incorporates a general standard of excellence, including architecture, site layout, landscaping, provision of open space, etc.</a:t>
            </a:r>
          </a:p>
          <a:p>
            <a:pPr marL="342900" marR="0" lvl="0" indent="-342900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>
                <a:tab pos="0" algn="l"/>
                <a:tab pos="342900" algn="l"/>
              </a:tabLst>
            </a:pPr>
            <a:r>
              <a:rPr lang="en-US" sz="1900" dirty="0">
                <a:latin typeface="+mj-lt"/>
                <a:ea typeface="Times New Roman" panose="02020603050405020304" pitchFamily="18" charset="0"/>
              </a:rPr>
              <a:t>incorporates elements of traditional neighborhood developments.</a:t>
            </a:r>
          </a:p>
          <a:p>
            <a:pPr marL="342900" marR="0" lvl="0" indent="-342900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>
                <a:tab pos="0" algn="l"/>
                <a:tab pos="342900" algn="l"/>
              </a:tabLst>
            </a:pPr>
            <a:r>
              <a:rPr lang="en-US" sz="1900" dirty="0">
                <a:latin typeface="+mj-lt"/>
                <a:ea typeface="Times New Roman" panose="02020603050405020304" pitchFamily="18" charset="0"/>
              </a:rPr>
              <a:t>is harmonious in design.</a:t>
            </a:r>
            <a:endParaRPr lang="en-US" sz="19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>
                <a:tab pos="0" algn="l"/>
                <a:tab pos="342900" algn="l"/>
              </a:tabLst>
            </a:pPr>
            <a:r>
              <a:rPr lang="en-US" sz="1900" dirty="0">
                <a:latin typeface="+mj-lt"/>
                <a:ea typeface="Times New Roman" panose="02020603050405020304" pitchFamily="18" charset="0"/>
              </a:rPr>
              <a:t>is walkable, in accordance with best planning practices.</a:t>
            </a:r>
          </a:p>
          <a:p>
            <a:pPr marL="342900" marR="0" lvl="0" indent="-342900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>
                <a:tab pos="0" algn="l"/>
                <a:tab pos="342900" algn="l"/>
              </a:tabLst>
            </a:pPr>
            <a:r>
              <a:rPr lang="en-US" sz="1900" dirty="0">
                <a:latin typeface="+mj-lt"/>
                <a:ea typeface="Times New Roman" panose="02020603050405020304" pitchFamily="18" charset="0"/>
              </a:rPr>
              <a:t>i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ncorporates special elements and focal points to cause delight and surprise.</a:t>
            </a:r>
          </a:p>
          <a:p>
            <a:pPr marL="342900" marR="0" lvl="0" indent="-342900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>
                <a:tab pos="0" algn="l"/>
                <a:tab pos="342900" algn="l"/>
              </a:tabLst>
            </a:pP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provides a strong positive benefit to Durham.</a:t>
            </a:r>
          </a:p>
          <a:p>
            <a:pPr marL="342900" marR="0" lvl="0" indent="-342900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>
                <a:tab pos="342900" algn="l"/>
              </a:tabLst>
            </a:pPr>
            <a:r>
              <a:rPr lang="en-US" sz="1900" dirty="0">
                <a:latin typeface="+mj-lt"/>
                <a:ea typeface="Times New Roman" panose="02020603050405020304" pitchFamily="18" charset="0"/>
              </a:rPr>
              <a:t>Is 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consistent with the Town of Durham Master Plan, particularly the Land Use Chapter.</a:t>
            </a:r>
          </a:p>
          <a:p>
            <a:pPr marL="342900" marR="0" lvl="0" indent="-342900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>
                <a:tab pos="0" algn="l"/>
                <a:tab pos="342900" algn="l"/>
              </a:tabLst>
            </a:pP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is generally consistent with the eight conditional use criteria.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0" algn="l"/>
                <a:tab pos="342900" algn="l"/>
              </a:tabLst>
            </a:pP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     and…  </a:t>
            </a:r>
          </a:p>
        </p:txBody>
      </p:sp>
    </p:spTree>
    <p:extLst>
      <p:ext uri="{BB962C8B-B14F-4D97-AF65-F5344CB8AC3E}">
        <p14:creationId xmlns:p14="http://schemas.microsoft.com/office/powerpoint/2010/main" val="37804938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96699" y="161642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Everyone is Welcome!</a:t>
            </a:r>
          </a:p>
        </p:txBody>
      </p:sp>
      <p:pic>
        <p:nvPicPr>
          <p:cNvPr id="5" name="Picture 4" descr="A group of people with spiked hair&#10;&#10;Description automatically generated">
            <a:extLst>
              <a:ext uri="{FF2B5EF4-FFF2-40B4-BE49-F238E27FC236}">
                <a16:creationId xmlns:a16="http://schemas.microsoft.com/office/drawing/2014/main" id="{E92B03B3-8C44-AB03-B09F-B308AAC7B4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610" y="3397832"/>
            <a:ext cx="3409620" cy="2774368"/>
          </a:xfrm>
          <a:prstGeom prst="rect">
            <a:avLst/>
          </a:prstGeom>
        </p:spPr>
      </p:pic>
      <p:pic>
        <p:nvPicPr>
          <p:cNvPr id="7" name="Picture 6" descr="A person wearing a dress and boots holding an accordion&#10;&#10;Description automatically generated">
            <a:extLst>
              <a:ext uri="{FF2B5EF4-FFF2-40B4-BE49-F238E27FC236}">
                <a16:creationId xmlns:a16="http://schemas.microsoft.com/office/drawing/2014/main" id="{09C6A4DB-E8D9-28EE-01EF-B53F2DC28B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07" y="965201"/>
            <a:ext cx="2057400" cy="3461273"/>
          </a:xfrm>
          <a:prstGeom prst="rect">
            <a:avLst/>
          </a:prstGeom>
        </p:spPr>
      </p:pic>
      <p:pic>
        <p:nvPicPr>
          <p:cNvPr id="9" name="Picture 8" descr="A person dressed as a person&#10;&#10;Description automatically generated">
            <a:extLst>
              <a:ext uri="{FF2B5EF4-FFF2-40B4-BE49-F238E27FC236}">
                <a16:creationId xmlns:a16="http://schemas.microsoft.com/office/drawing/2014/main" id="{08D8B334-15FE-B524-D414-BF842BCC71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2819400"/>
            <a:ext cx="2364598" cy="3810000"/>
          </a:xfrm>
          <a:prstGeom prst="rect">
            <a:avLst/>
          </a:prstGeom>
        </p:spPr>
      </p:pic>
      <p:pic>
        <p:nvPicPr>
          <p:cNvPr id="11" name="Picture 10" descr="A person and person sitting on a bench&#10;&#10;Description automatically generated">
            <a:extLst>
              <a:ext uri="{FF2B5EF4-FFF2-40B4-BE49-F238E27FC236}">
                <a16:creationId xmlns:a16="http://schemas.microsoft.com/office/drawing/2014/main" id="{D944BF87-C281-80E6-F40C-FE1B663B9D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610" y="965201"/>
            <a:ext cx="2670067" cy="2210222"/>
          </a:xfrm>
          <a:prstGeom prst="rect">
            <a:avLst/>
          </a:prstGeom>
        </p:spPr>
      </p:pic>
      <p:pic>
        <p:nvPicPr>
          <p:cNvPr id="13" name="Picture 12" descr="A baby laughing in the grass&#10;&#10;Description automatically generated">
            <a:extLst>
              <a:ext uri="{FF2B5EF4-FFF2-40B4-BE49-F238E27FC236}">
                <a16:creationId xmlns:a16="http://schemas.microsoft.com/office/drawing/2014/main" id="{8F79896F-A848-25CE-C815-677486D4EE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447" y="954020"/>
            <a:ext cx="2440950" cy="1618456"/>
          </a:xfrm>
          <a:prstGeom prst="rect">
            <a:avLst/>
          </a:prstGeom>
        </p:spPr>
      </p:pic>
      <p:pic>
        <p:nvPicPr>
          <p:cNvPr id="15" name="Picture 14" descr="A close up of a dog's face&#10;&#10;Description automatically generated">
            <a:extLst>
              <a:ext uri="{FF2B5EF4-FFF2-40B4-BE49-F238E27FC236}">
                <a16:creationId xmlns:a16="http://schemas.microsoft.com/office/drawing/2014/main" id="{C622CE6C-491B-93B3-3702-DBE1F61302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08" y="4745567"/>
            <a:ext cx="2364599" cy="101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6169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16088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868488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5000" y="232552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Process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600" y="887350"/>
            <a:ext cx="8305800" cy="5442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indent="-342900">
              <a:spcBef>
                <a:spcPts val="0"/>
              </a:spcBef>
              <a:spcAft>
                <a:spcPts val="1100"/>
              </a:spcAft>
              <a:buFont typeface="+mj-lt"/>
              <a:buAutoNum type="arabicPeriod"/>
            </a:pPr>
            <a:r>
              <a:rPr lang="en-US" sz="1600" b="1" dirty="0">
                <a:ea typeface="Times New Roman" panose="02020603050405020304" pitchFamily="18" charset="0"/>
              </a:rPr>
              <a:t>Meeting with the Planning Department</a:t>
            </a:r>
          </a:p>
          <a:p>
            <a:pPr marL="342900" marR="0" indent="-342900">
              <a:spcBef>
                <a:spcPts val="0"/>
              </a:spcBef>
              <a:spcAft>
                <a:spcPts val="1100"/>
              </a:spcAft>
              <a:buFont typeface="+mj-lt"/>
              <a:buAutoNum type="arabicPeriod"/>
            </a:pPr>
            <a:r>
              <a:rPr lang="en-US" sz="1600" b="1" dirty="0">
                <a:ea typeface="Times New Roman" panose="02020603050405020304" pitchFamily="18" charset="0"/>
              </a:rPr>
              <a:t>Preliminary Review of PUD with the Planning Board</a:t>
            </a:r>
          </a:p>
          <a:p>
            <a:pPr marL="342900" marR="0" indent="-342900">
              <a:spcBef>
                <a:spcPts val="0"/>
              </a:spcBef>
              <a:spcAft>
                <a:spcPts val="1100"/>
              </a:spcAft>
              <a:buFont typeface="+mj-lt"/>
              <a:buAutoNum type="arabicPeriod"/>
            </a:pPr>
            <a:r>
              <a:rPr lang="en-US" sz="1600" b="1" dirty="0">
                <a:ea typeface="Times New Roman" panose="02020603050405020304" pitchFamily="18" charset="0"/>
              </a:rPr>
              <a:t>Formal Submission of PUD to the Planning Board</a:t>
            </a:r>
          </a:p>
          <a:p>
            <a:pPr marL="342900" marR="0" indent="-342900">
              <a:spcBef>
                <a:spcPts val="0"/>
              </a:spcBef>
              <a:spcAft>
                <a:spcPts val="1100"/>
              </a:spcAft>
              <a:buFont typeface="+mj-lt"/>
              <a:buAutoNum type="arabicPeriod"/>
            </a:pPr>
            <a:r>
              <a:rPr lang="en-US" sz="1600" b="1" dirty="0">
                <a:ea typeface="Times New Roman" panose="02020603050405020304" pitchFamily="18" charset="0"/>
              </a:rPr>
              <a:t>Public Hearing, negotiation, and approval by the Planning Board</a:t>
            </a:r>
          </a:p>
          <a:p>
            <a:pPr marL="342900" marR="0" indent="-342900">
              <a:spcBef>
                <a:spcPts val="0"/>
              </a:spcBef>
              <a:spcAft>
                <a:spcPts val="1100"/>
              </a:spcAft>
              <a:buFont typeface="+mj-lt"/>
              <a:buAutoNum type="arabicPeriod"/>
            </a:pPr>
            <a:r>
              <a:rPr lang="en-US" sz="1600" b="1" dirty="0">
                <a:ea typeface="Times New Roman" panose="02020603050405020304" pitchFamily="18" charset="0"/>
              </a:rPr>
              <a:t>Public Hearing, negotiation, and adoption by the Town Council (return to Planning Board if necessary)</a:t>
            </a:r>
          </a:p>
          <a:p>
            <a:pPr marL="342900" marR="0" indent="-342900">
              <a:spcBef>
                <a:spcPts val="0"/>
              </a:spcBef>
              <a:spcAft>
                <a:spcPts val="1100"/>
              </a:spcAft>
              <a:buFont typeface="+mj-lt"/>
              <a:buAutoNum type="arabicPeriod"/>
            </a:pPr>
            <a:r>
              <a:rPr lang="en-US" sz="1600" b="1" dirty="0">
                <a:ea typeface="Times New Roman" panose="02020603050405020304" pitchFamily="18" charset="0"/>
              </a:rPr>
              <a:t>New zoning designation of parcel with unique name such as “PUD – Oyster River”</a:t>
            </a:r>
          </a:p>
          <a:p>
            <a:pPr marL="342900" marR="0" indent="-342900">
              <a:spcBef>
                <a:spcPts val="0"/>
              </a:spcBef>
              <a:spcAft>
                <a:spcPts val="1100"/>
              </a:spcAft>
              <a:buFont typeface="+mj-lt"/>
              <a:buAutoNum type="arabicPeriod"/>
            </a:pPr>
            <a:r>
              <a:rPr lang="en-US" sz="1600" b="1" dirty="0">
                <a:ea typeface="Times New Roman" panose="02020603050405020304" pitchFamily="18" charset="0"/>
              </a:rPr>
              <a:t>Submission of Site Plan and Subdivision Applications </a:t>
            </a:r>
          </a:p>
          <a:p>
            <a:pPr marL="342900" marR="0" indent="-342900">
              <a:spcBef>
                <a:spcPts val="0"/>
              </a:spcBef>
              <a:spcAft>
                <a:spcPts val="1100"/>
              </a:spcAft>
              <a:buFont typeface="+mj-lt"/>
              <a:buAutoNum type="arabicPeriod"/>
            </a:pPr>
            <a:r>
              <a:rPr lang="en-US" sz="1600" b="1" dirty="0">
                <a:ea typeface="Times New Roman" panose="02020603050405020304" pitchFamily="18" charset="0"/>
              </a:rPr>
              <a:t>Review by Planning Board in conformance with approved PUD</a:t>
            </a:r>
          </a:p>
          <a:p>
            <a:pPr marL="342900" marR="0" indent="-342900">
              <a:spcBef>
                <a:spcPts val="0"/>
              </a:spcBef>
              <a:spcAft>
                <a:spcPts val="1100"/>
              </a:spcAft>
              <a:buFont typeface="+mj-lt"/>
              <a:buAutoNum type="arabicPeriod"/>
            </a:pPr>
            <a:r>
              <a:rPr lang="en-US" sz="1600" b="1" dirty="0">
                <a:ea typeface="Times New Roman" panose="02020603050405020304" pitchFamily="18" charset="0"/>
              </a:rPr>
              <a:t>The adopted PUD has a fair degree of flexibility so that the site plan may deviate from the adopted PUD to a certain degree.  Significant changes require an amendment to the PUD.</a:t>
            </a:r>
          </a:p>
          <a:p>
            <a:pPr marL="342900" marR="0" indent="-342900">
              <a:spcBef>
                <a:spcPts val="0"/>
              </a:spcBef>
              <a:spcAft>
                <a:spcPts val="1100"/>
              </a:spcAft>
              <a:buFont typeface="+mj-lt"/>
              <a:buAutoNum type="arabicPeriod"/>
            </a:pPr>
            <a:r>
              <a:rPr lang="en-US" sz="1600" b="1" dirty="0">
                <a:ea typeface="Times New Roman" panose="02020603050405020304" pitchFamily="18" charset="0"/>
              </a:rPr>
              <a:t>Might provide that amendments to PUD are reviewed by the Planning Board and not  the Town Council.  Might require super majority, like 60% vote, if not go to the Town Council.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b="1" dirty="0">
                <a:ea typeface="Times New Roman" panose="02020603050405020304" pitchFamily="18" charset="0"/>
              </a:rPr>
              <a:t>A PUD may be extinguished if it is not built upon or if the development stalls.  Need provision for the parcel to revert to a regular zoning district.  Anything built would be grandfathered if not in conformance with the district.</a:t>
            </a:r>
          </a:p>
        </p:txBody>
      </p:sp>
    </p:spTree>
    <p:extLst>
      <p:ext uri="{BB962C8B-B14F-4D97-AF65-F5344CB8AC3E}">
        <p14:creationId xmlns:p14="http://schemas.microsoft.com/office/powerpoint/2010/main" val="6429529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uilding with many windows&#10;&#10;Description automatically generated">
            <a:extLst>
              <a:ext uri="{FF2B5EF4-FFF2-40B4-BE49-F238E27FC236}">
                <a16:creationId xmlns:a16="http://schemas.microsoft.com/office/drawing/2014/main" id="{8FCB2267-DA97-F07A-08C7-16F1CE4B48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8" y="2895601"/>
            <a:ext cx="2794001" cy="1905000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pic>
        <p:nvPicPr>
          <p:cNvPr id="15" name="Picture 14" descr="A fountain in a city&#10;&#10;Description automatically generated">
            <a:extLst>
              <a:ext uri="{FF2B5EF4-FFF2-40B4-BE49-F238E27FC236}">
                <a16:creationId xmlns:a16="http://schemas.microsoft.com/office/drawing/2014/main" id="{EFC7395B-73DC-A826-890C-471633ECA7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088447"/>
            <a:ext cx="3677227" cy="1654752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0070C0"/>
            </a:solidFill>
          </a:ln>
        </p:spPr>
      </p:pic>
      <p:pic>
        <p:nvPicPr>
          <p:cNvPr id="17" name="Picture 16" descr="A white building with a curved roof&#10;&#10;Description automatically generated">
            <a:extLst>
              <a:ext uri="{FF2B5EF4-FFF2-40B4-BE49-F238E27FC236}">
                <a16:creationId xmlns:a16="http://schemas.microsoft.com/office/drawing/2014/main" id="{CDD857DF-016D-6154-A208-CF4282AD9D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898140"/>
            <a:ext cx="3048000" cy="1714500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pic>
        <p:nvPicPr>
          <p:cNvPr id="19" name="Picture 18" descr="A white picket fence and stairs leading to a house&#10;&#10;Description automatically generated">
            <a:extLst>
              <a:ext uri="{FF2B5EF4-FFF2-40B4-BE49-F238E27FC236}">
                <a16:creationId xmlns:a16="http://schemas.microsoft.com/office/drawing/2014/main" id="{907E1E69-11F7-0914-CEE1-66D7F2E216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506" y="1095221"/>
            <a:ext cx="3152294" cy="1576147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pic>
        <p:nvPicPr>
          <p:cNvPr id="21" name="Picture 20" descr="A street with buildings and people walking&#10;&#10;Description automatically generated with medium confidence">
            <a:extLst>
              <a:ext uri="{FF2B5EF4-FFF2-40B4-BE49-F238E27FC236}">
                <a16:creationId xmlns:a16="http://schemas.microsoft.com/office/drawing/2014/main" id="{448D493E-CECF-0167-459D-80A9A589F2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5024834"/>
            <a:ext cx="2438400" cy="1331366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pic>
        <p:nvPicPr>
          <p:cNvPr id="23" name="Picture 22" descr="A building with trees in front of it&#10;&#10;Description automatically generated">
            <a:extLst>
              <a:ext uri="{FF2B5EF4-FFF2-40B4-BE49-F238E27FC236}">
                <a16:creationId xmlns:a16="http://schemas.microsoft.com/office/drawing/2014/main" id="{0F3477D7-E725-CEDB-41C2-9FC0C281B3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138" y="5036059"/>
            <a:ext cx="1937919" cy="1453439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0DB2C8-7629-257B-EC05-A4641ED5C740}"/>
              </a:ext>
            </a:extLst>
          </p:cNvPr>
          <p:cNvSpPr txBox="1"/>
          <p:nvPr/>
        </p:nvSpPr>
        <p:spPr>
          <a:xfrm>
            <a:off x="3429000" y="27398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Thank you!</a:t>
            </a:r>
          </a:p>
        </p:txBody>
      </p:sp>
      <p:pic>
        <p:nvPicPr>
          <p:cNvPr id="7" name="Picture 6" descr="A gazebo in front of a house&#10;&#10;Description automatically generated">
            <a:extLst>
              <a:ext uri="{FF2B5EF4-FFF2-40B4-BE49-F238E27FC236}">
                <a16:creationId xmlns:a16="http://schemas.microsoft.com/office/drawing/2014/main" id="{F909EE35-5E21-47A7-299E-9CE500B8BA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855" y="4844195"/>
            <a:ext cx="2217507" cy="1663131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pic>
        <p:nvPicPr>
          <p:cNvPr id="9" name="Picture 8" descr="A blue bicycle rack with a couple of bikes&#10;&#10;Description automatically generated with medium confidence">
            <a:extLst>
              <a:ext uri="{FF2B5EF4-FFF2-40B4-BE49-F238E27FC236}">
                <a16:creationId xmlns:a16="http://schemas.microsoft.com/office/drawing/2014/main" id="{31CF55AC-51F8-D3F7-08D4-AAABF28C34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66" y="3276600"/>
            <a:ext cx="1778000" cy="1336040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4120173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16088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868488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" y="426403"/>
            <a:ext cx="8763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/>
              <a:t>Traditional Mixed Use – Portsmouth</a:t>
            </a:r>
          </a:p>
          <a:p>
            <a:pPr algn="ctr"/>
            <a:r>
              <a:rPr lang="en-US" sz="2400" b="1" dirty="0">
                <a:solidFill>
                  <a:srgbClr val="7030A0"/>
                </a:solidFill>
                <a:latin typeface="Cavolini" panose="020B0502040204020203" pitchFamily="66" charset="0"/>
                <a:cs typeface="Cavolini" panose="020B0502040204020203" pitchFamily="66" charset="0"/>
              </a:rPr>
              <a:t>Walkable and Interesting = Much Appeal + Value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FAB95F-59D2-6F53-E763-776ED9322A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33" t="16296" r="4167" b="8050"/>
          <a:stretch/>
        </p:blipFill>
        <p:spPr>
          <a:xfrm>
            <a:off x="396299" y="1600200"/>
            <a:ext cx="8447134" cy="3886200"/>
          </a:xfrm>
          <a:prstGeom prst="rect">
            <a:avLst/>
          </a:prstGeom>
        </p:spPr>
      </p:pic>
      <p:pic>
        <p:nvPicPr>
          <p:cNvPr id="7" name="Picture 6" descr="A building with many windows&#10;&#10;Description automatically generated with medium confidence">
            <a:extLst>
              <a:ext uri="{FF2B5EF4-FFF2-40B4-BE49-F238E27FC236}">
                <a16:creationId xmlns:a16="http://schemas.microsoft.com/office/drawing/2014/main" id="{7DFAD25D-21EC-2F84-D93E-CB714C50CE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4803127"/>
            <a:ext cx="2849880" cy="177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917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16088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868488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318676"/>
            <a:ext cx="85344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/>
              <a:t>Mixed Use Today – Everything Separated</a:t>
            </a:r>
          </a:p>
          <a:p>
            <a:pPr algn="ctr"/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Eras Demi ITC" panose="020B0805030504020804" pitchFamily="34" charset="0"/>
              </a:rPr>
              <a:t>Not Walkable and Boring</a:t>
            </a:r>
          </a:p>
        </p:txBody>
      </p:sp>
      <p:pic>
        <p:nvPicPr>
          <p:cNvPr id="5" name="Picture 4" descr="A map of a city&#10;&#10;Description automatically generated">
            <a:extLst>
              <a:ext uri="{FF2B5EF4-FFF2-40B4-BE49-F238E27FC236}">
                <a16:creationId xmlns:a16="http://schemas.microsoft.com/office/drawing/2014/main" id="{FB7609B2-D000-F511-AC30-4AE5A8500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606555"/>
            <a:ext cx="6527488" cy="4903136"/>
          </a:xfrm>
          <a:prstGeom prst="rect">
            <a:avLst/>
          </a:prstGeom>
        </p:spPr>
      </p:pic>
      <p:pic>
        <p:nvPicPr>
          <p:cNvPr id="10" name="Picture 9" descr="A row of houses on a street&#10;&#10;Description automatically generated">
            <a:extLst>
              <a:ext uri="{FF2B5EF4-FFF2-40B4-BE49-F238E27FC236}">
                <a16:creationId xmlns:a16="http://schemas.microsoft.com/office/drawing/2014/main" id="{501E8255-117E-299C-93E4-8DDC7CF0B8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34" y="3886200"/>
            <a:ext cx="2539998" cy="190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4142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16088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868488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1527" y="296932"/>
            <a:ext cx="85344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/>
              <a:t>Zoning Today – Everything Separated</a:t>
            </a:r>
          </a:p>
        </p:txBody>
      </p:sp>
      <p:pic>
        <p:nvPicPr>
          <p:cNvPr id="5" name="Picture 4" descr="A map of a city&#10;&#10;Description automatically generated">
            <a:extLst>
              <a:ext uri="{FF2B5EF4-FFF2-40B4-BE49-F238E27FC236}">
                <a16:creationId xmlns:a16="http://schemas.microsoft.com/office/drawing/2014/main" id="{02C4132B-CE3A-F072-CC09-B29C114B63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72" y="1064885"/>
            <a:ext cx="8910800" cy="556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663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420672"/>
            <a:ext cx="85344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 err="1"/>
              <a:t>Omelette</a:t>
            </a:r>
            <a:r>
              <a:rPr lang="en-US" sz="3400" b="1" dirty="0"/>
              <a:t> = Mixed Use</a:t>
            </a:r>
          </a:p>
          <a:p>
            <a:pPr algn="ctr"/>
            <a:r>
              <a:rPr lang="en-US" sz="3400" b="1" dirty="0"/>
              <a:t>Or just the ingredients</a:t>
            </a:r>
          </a:p>
        </p:txBody>
      </p:sp>
      <p:pic>
        <p:nvPicPr>
          <p:cNvPr id="7" name="Picture 6" descr="A group of bowls of food&#10;&#10;Description automatically generated">
            <a:extLst>
              <a:ext uri="{FF2B5EF4-FFF2-40B4-BE49-F238E27FC236}">
                <a16:creationId xmlns:a16="http://schemas.microsoft.com/office/drawing/2014/main" id="{1B7D7AEE-AE78-3C18-49C5-1CC1D9064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334227"/>
            <a:ext cx="3888550" cy="2587653"/>
          </a:xfrm>
          <a:prstGeom prst="rect">
            <a:avLst/>
          </a:prstGeom>
        </p:spPr>
      </p:pic>
      <p:pic>
        <p:nvPicPr>
          <p:cNvPr id="9" name="Picture 8" descr="Omelette with tomatoes and basil in a pan&#10;&#10;Description automatically generated">
            <a:extLst>
              <a:ext uri="{FF2B5EF4-FFF2-40B4-BE49-F238E27FC236}">
                <a16:creationId xmlns:a16="http://schemas.microsoft.com/office/drawing/2014/main" id="{DA899398-9D63-5888-3098-C4D3EEEB21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28800"/>
            <a:ext cx="4206530" cy="279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6360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762000"/>
            <a:ext cx="38862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/>
              <a:t>Seaside</a:t>
            </a:r>
          </a:p>
          <a:p>
            <a:pPr algn="ctr"/>
            <a:r>
              <a:rPr lang="en-US" sz="2400" b="1" dirty="0"/>
              <a:t>Florida</a:t>
            </a:r>
          </a:p>
        </p:txBody>
      </p:sp>
      <p:pic>
        <p:nvPicPr>
          <p:cNvPr id="10" name="Picture 9" descr="Aerial view of a beach and a city&#10;&#10;Description automatically generated">
            <a:extLst>
              <a:ext uri="{FF2B5EF4-FFF2-40B4-BE49-F238E27FC236}">
                <a16:creationId xmlns:a16="http://schemas.microsoft.com/office/drawing/2014/main" id="{56340D24-977B-6781-0A1F-1CEB80554F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3212081"/>
            <a:ext cx="5181600" cy="3439047"/>
          </a:xfrm>
          <a:prstGeom prst="rect">
            <a:avLst/>
          </a:prstGeom>
        </p:spPr>
      </p:pic>
      <p:pic>
        <p:nvPicPr>
          <p:cNvPr id="11" name="Picture 10" descr="A map of a town&#10;&#10;Description automatically generated">
            <a:extLst>
              <a:ext uri="{FF2B5EF4-FFF2-40B4-BE49-F238E27FC236}">
                <a16:creationId xmlns:a16="http://schemas.microsoft.com/office/drawing/2014/main" id="{B95A0619-4622-245D-42FF-DAFED79B80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04800"/>
            <a:ext cx="4920267" cy="2764929"/>
          </a:xfrm>
          <a:prstGeom prst="rect">
            <a:avLst/>
          </a:prstGeom>
        </p:spPr>
      </p:pic>
      <p:pic>
        <p:nvPicPr>
          <p:cNvPr id="4" name="Picture 3" descr="A long shot of a house&#10;&#10;Description automatically generated">
            <a:extLst>
              <a:ext uri="{FF2B5EF4-FFF2-40B4-BE49-F238E27FC236}">
                <a16:creationId xmlns:a16="http://schemas.microsoft.com/office/drawing/2014/main" id="{EBDA6F85-D653-7541-12D0-446FBA4920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3505200"/>
            <a:ext cx="2647950" cy="17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6636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16088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868488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238504"/>
            <a:ext cx="85344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/>
              <a:t>Somerville, MA – Zoning Map</a:t>
            </a:r>
          </a:p>
          <a:p>
            <a:pPr algn="ctr"/>
            <a:r>
              <a:rPr lang="en-US" sz="2800" b="1" dirty="0"/>
              <a:t>A Form-Based Code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DA01A1-F87F-6F31-DFB0-7BD06C33A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312340"/>
            <a:ext cx="6937794" cy="532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0574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16088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868488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355203"/>
            <a:ext cx="85344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/>
              <a:t>What is a PUD (Planned Unit Development)?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066800"/>
            <a:ext cx="8534400" cy="5468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1400"/>
              </a:spcAft>
            </a:pPr>
            <a:r>
              <a:rPr lang="en-US" sz="1600" b="1" dirty="0">
                <a:effectLst/>
                <a:ea typeface="Times New Roman" panose="02020603050405020304" pitchFamily="18" charset="0"/>
              </a:rPr>
              <a:t>Conventional zoning separates types of uses by district.  It is not effective for promoting high-quality mixed-use development.</a:t>
            </a:r>
          </a:p>
          <a:p>
            <a:pPr marL="0" marR="0">
              <a:spcBef>
                <a:spcPts val="0"/>
              </a:spcBef>
              <a:spcAft>
                <a:spcPts val="1400"/>
              </a:spcAft>
            </a:pPr>
            <a:r>
              <a:rPr lang="en-US" sz="1600" b="1" dirty="0">
                <a:effectLst/>
                <a:ea typeface="Times New Roman" panose="02020603050405020304" pitchFamily="18" charset="0"/>
              </a:rPr>
              <a:t>A PUD allows for innovative, carefully designed, mixed-use development on a large parcel.</a:t>
            </a:r>
          </a:p>
          <a:p>
            <a:pPr marL="0" marR="0">
              <a:spcBef>
                <a:spcPts val="0"/>
              </a:spcBef>
              <a:spcAft>
                <a:spcPts val="1400"/>
              </a:spcAft>
            </a:pPr>
            <a:r>
              <a:rPr lang="en-US" sz="1600" b="1" dirty="0">
                <a:ea typeface="Times New Roman" panose="02020603050405020304" pitchFamily="18" charset="0"/>
              </a:rPr>
              <a:t>A PUD allows a landowner to propose their own plan largely independent of zoning requirements otherwise applicable.</a:t>
            </a:r>
          </a:p>
          <a:p>
            <a:pPr>
              <a:spcAft>
                <a:spcPts val="1400"/>
              </a:spcAft>
            </a:pPr>
            <a:r>
              <a:rPr lang="en-US" sz="1600" b="1" dirty="0">
                <a:effectLst/>
                <a:ea typeface="Times New Roman" panose="02020603050405020304" pitchFamily="18" charset="0"/>
              </a:rPr>
              <a:t>A PUD specifies its own uses, density, setbacks, heights, and other design parameters.</a:t>
            </a:r>
          </a:p>
          <a:p>
            <a:pPr marL="0" marR="0">
              <a:spcBef>
                <a:spcPts val="0"/>
              </a:spcBef>
              <a:spcAft>
                <a:spcPts val="1400"/>
              </a:spcAft>
            </a:pPr>
            <a:r>
              <a:rPr lang="en-US" sz="1600" b="1" dirty="0">
                <a:effectLst/>
                <a:ea typeface="Times New Roman" panose="02020603050405020304" pitchFamily="18" charset="0"/>
              </a:rPr>
              <a:t>A PUD functions as a special zoning designation for a particular tract of land.</a:t>
            </a:r>
          </a:p>
          <a:p>
            <a:pPr marL="0" marR="0">
              <a:spcBef>
                <a:spcPts val="0"/>
              </a:spcBef>
              <a:spcAft>
                <a:spcPts val="1400"/>
              </a:spcAft>
            </a:pPr>
            <a:r>
              <a:rPr lang="en-US" sz="1600" b="1" dirty="0">
                <a:effectLst/>
                <a:ea typeface="Times New Roman" panose="02020603050405020304" pitchFamily="18" charset="0"/>
              </a:rPr>
              <a:t>A PUD incorporates: a) drawings showing how the site will be developed; and b) a narrative plan.</a:t>
            </a:r>
          </a:p>
          <a:p>
            <a:pPr marL="0" marR="0">
              <a:spcBef>
                <a:spcPts val="0"/>
              </a:spcBef>
              <a:spcAft>
                <a:spcPts val="1400"/>
              </a:spcAft>
            </a:pPr>
            <a:r>
              <a:rPr lang="en-US" sz="1600" b="1" dirty="0">
                <a:effectLst/>
                <a:ea typeface="Times New Roman" panose="02020603050405020304" pitchFamily="18" charset="0"/>
              </a:rPr>
              <a:t>A PUD for a large site should be a superior to what could be developed under conventional zoning.</a:t>
            </a:r>
          </a:p>
          <a:p>
            <a:pPr marL="0" marR="0">
              <a:spcBef>
                <a:spcPts val="0"/>
              </a:spcBef>
              <a:spcAft>
                <a:spcPts val="1400"/>
              </a:spcAft>
            </a:pPr>
            <a:r>
              <a:rPr lang="en-US" sz="1600" b="1" dirty="0">
                <a:effectLst/>
                <a:ea typeface="Times New Roman" panose="02020603050405020304" pitchFamily="18" charset="0"/>
              </a:rPr>
              <a:t>A PUD should yield significant benefits for a landowner and for the community.  They get density and flexibility; the community gets excellent design.</a:t>
            </a: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600" b="1" u="sng" dirty="0">
                <a:effectLst/>
                <a:ea typeface="Times New Roman" panose="02020603050405020304" pitchFamily="18" charset="0"/>
              </a:rPr>
              <a:t>Good design is the key!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600" b="1" dirty="0"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b="1" i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*** There is great discretion for the Town in whether or not to approve a PUD.  If the Town thinks the PUD will not be beneficial then it can be readily rejected.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054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235514"/>
            <a:ext cx="83058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/>
              <a:t>Assembly Square - Master Plan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095A39-EAD7-C2C2-2953-D40C121375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67" t="16785" r="23333" b="11482"/>
          <a:stretch/>
        </p:blipFill>
        <p:spPr>
          <a:xfrm>
            <a:off x="3581400" y="2534689"/>
            <a:ext cx="5257800" cy="40410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EAFAE3-71BE-DDD0-14AF-8B46C2590806}"/>
              </a:ext>
            </a:extLst>
          </p:cNvPr>
          <p:cNvSpPr txBox="1"/>
          <p:nvPr/>
        </p:nvSpPr>
        <p:spPr>
          <a:xfrm>
            <a:off x="533400" y="851067"/>
            <a:ext cx="5257800" cy="627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200" dirty="0"/>
          </a:p>
          <a:p>
            <a:r>
              <a:rPr lang="en-US" dirty="0"/>
              <a:t>Contiguous parcels totaling 66.5 acres</a:t>
            </a:r>
          </a:p>
          <a:p>
            <a:endParaRPr lang="en-US" dirty="0"/>
          </a:p>
          <a:p>
            <a:r>
              <a:rPr lang="en-US" dirty="0"/>
              <a:t>2,100 residential units (condos and apartments)</a:t>
            </a:r>
          </a:p>
          <a:p>
            <a:r>
              <a:rPr lang="en-US" dirty="0"/>
              <a:t>450,000 square feet of retail and restaurant</a:t>
            </a:r>
          </a:p>
          <a:p>
            <a:r>
              <a:rPr lang="en-US" dirty="0"/>
              <a:t>1.7 million square feet of office</a:t>
            </a:r>
          </a:p>
          <a:p>
            <a:r>
              <a:rPr lang="en-US" dirty="0"/>
              <a:t>62,000 square foot cinema</a:t>
            </a:r>
          </a:p>
          <a:p>
            <a:r>
              <a:rPr lang="en-US" dirty="0"/>
              <a:t>200-room hotel</a:t>
            </a:r>
          </a:p>
          <a:p>
            <a:endParaRPr lang="en-US" dirty="0"/>
          </a:p>
          <a:p>
            <a:r>
              <a:rPr lang="en-US" dirty="0"/>
              <a:t>26.5% gross open space</a:t>
            </a:r>
          </a:p>
          <a:p>
            <a:r>
              <a:rPr lang="en-US" dirty="0"/>
              <a:t>15% usable open space</a:t>
            </a:r>
          </a:p>
          <a:p>
            <a:endParaRPr lang="en-US" dirty="0"/>
          </a:p>
          <a:p>
            <a:r>
              <a:rPr lang="en-US" dirty="0"/>
              <a:t>No maximum density</a:t>
            </a:r>
          </a:p>
          <a:p>
            <a:r>
              <a:rPr lang="en-US" dirty="0"/>
              <a:t>No minimum setbacks</a:t>
            </a:r>
          </a:p>
          <a:p>
            <a:r>
              <a:rPr lang="en-US" dirty="0"/>
              <a:t>No minimum frontage</a:t>
            </a:r>
          </a:p>
          <a:p>
            <a:endParaRPr lang="en-US" dirty="0"/>
          </a:p>
          <a:p>
            <a:r>
              <a:rPr lang="en-US" dirty="0"/>
              <a:t>Architectural standards</a:t>
            </a:r>
          </a:p>
          <a:p>
            <a:r>
              <a:rPr lang="en-US" dirty="0"/>
              <a:t>Landscaping standards</a:t>
            </a:r>
          </a:p>
          <a:p>
            <a:r>
              <a:rPr lang="en-US" dirty="0"/>
              <a:t>Lighting standards</a:t>
            </a:r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918547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1048</TotalTime>
  <Words>778</Words>
  <Application>Microsoft Office PowerPoint</Application>
  <PresentationFormat>On-screen Show (4:3)</PresentationFormat>
  <Paragraphs>83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Cavolini</vt:lpstr>
      <vt:lpstr>Eras Demi ITC</vt:lpstr>
      <vt:lpstr>Times New Roman</vt:lpstr>
      <vt:lpstr>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Behrendt</dc:creator>
  <cp:lastModifiedBy>Michael Behrendt</cp:lastModifiedBy>
  <cp:revision>52</cp:revision>
  <dcterms:created xsi:type="dcterms:W3CDTF">2018-12-12T15:20:48Z</dcterms:created>
  <dcterms:modified xsi:type="dcterms:W3CDTF">2023-10-11T21:35:24Z</dcterms:modified>
</cp:coreProperties>
</file>